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4630400" cy="8229600"/>
  <p:notesSz cx="8229600" cy="14630400"/>
  <p:embeddedFontLst>
    <p:embeddedFont>
      <p:font typeface="Impact" panose="020B0806030902050204" pitchFamily="34" charset="0"/>
      <p:regular r:id="rId27"/>
    </p:embeddedFont>
    <p:embeddedFont>
      <p:font typeface="MuseoModerno Medium" panose="020B0604020202020204" charset="0"/>
      <p:regular r:id="rId28"/>
    </p:embeddedFont>
    <p:embeddedFont>
      <p:font typeface="Source Sans Pro" panose="020B0503030403020204" pitchFamily="34" charset="0"/>
      <p:regular r:id="rId29"/>
      <p:bold r:id="rId30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120" y="34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135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92623" y="671393"/>
            <a:ext cx="8845034" cy="1956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КП "Городоцьке ВКГ" </a:t>
            </a:r>
            <a:r>
              <a:rPr lang="en-US" sz="6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
</a:t>
            </a:r>
            <a:endParaRPr lang="en-US" sz="6150" dirty="0"/>
          </a:p>
        </p:txBody>
      </p:sp>
      <p:sp>
        <p:nvSpPr>
          <p:cNvPr id="3" name="Text 1"/>
          <p:cNvSpPr/>
          <p:nvPr/>
        </p:nvSpPr>
        <p:spPr>
          <a:xfrm>
            <a:off x="1534120" y="2967990"/>
            <a:ext cx="11562159" cy="1956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7700"/>
              </a:lnSpc>
              <a:buNone/>
            </a:pPr>
            <a:r>
              <a:rPr lang="en-US" sz="6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Звіт про роботу підприємства 
за </a:t>
            </a:r>
            <a:r>
              <a:rPr lang="en-US" sz="61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6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рік</a:t>
            </a:r>
            <a:endParaRPr lang="en-US" sz="6150" dirty="0"/>
          </a:p>
        </p:txBody>
      </p:sp>
      <p:sp>
        <p:nvSpPr>
          <p:cNvPr id="4" name="Text 2"/>
          <p:cNvSpPr/>
          <p:nvPr/>
        </p:nvSpPr>
        <p:spPr>
          <a:xfrm>
            <a:off x="793790" y="5264587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562749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650069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897523" y="72037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endParaRPr lang="en-US" sz="2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0091" y="647343"/>
            <a:ext cx="13170218" cy="1564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2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Реконструкція КНС по вул. Чорновола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(заміна </a:t>
            </a:r>
            <a:r>
              <a:rPr lang="en-US" sz="32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10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 труби </a:t>
            </a:r>
            <a:r>
              <a:rPr lang="en-US" sz="32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Ø200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мм, облаштовано колодязь </a:t>
            </a:r>
            <a:r>
              <a:rPr lang="en-US" sz="32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Ø1,5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м, глибина </a:t>
            </a:r>
            <a:r>
              <a:rPr lang="en-US" sz="32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3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м) – 
</a:t>
            </a:r>
            <a:r>
              <a:rPr lang="en-US" sz="325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66 704,40 </a:t>
            </a:r>
            <a:r>
              <a:rPr lang="en-US" sz="3250" b="1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r>
              <a:rPr lang="en-US" sz="32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32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091" y="2681168"/>
            <a:ext cx="3499842" cy="466641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636" y="2681168"/>
            <a:ext cx="3476625" cy="463546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0662" y="2681168"/>
            <a:ext cx="3476625" cy="46354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7474" y="587335"/>
            <a:ext cx="13135451" cy="10679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200"/>
              </a:lnSpc>
              <a:buNone/>
            </a:pPr>
            <a:r>
              <a:rPr lang="en-US" sz="33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Капітальний ремонт каналізаційної мережі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(вул. Чорновола, заміна </a:t>
            </a:r>
            <a:r>
              <a:rPr lang="en-US" sz="33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38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 труби </a:t>
            </a:r>
            <a:r>
              <a:rPr lang="en-US" sz="33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Ø200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мм) – </a:t>
            </a:r>
            <a:r>
              <a:rPr lang="en-US" sz="335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54 351,60 </a:t>
            </a:r>
            <a:r>
              <a:rPr lang="en-US" sz="33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3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74" y="2135862"/>
            <a:ext cx="3153370" cy="420445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5221" y="2135862"/>
            <a:ext cx="5149572" cy="3862149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3954" y="2135862"/>
            <a:ext cx="3025616" cy="4034076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747474" y="6900863"/>
            <a:ext cx="13135451" cy="8008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50"/>
              </a:lnSpc>
              <a:buNone/>
            </a:pPr>
            <a:r>
              <a:rPr lang="en-US" sz="25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Поточний ремонт каналізаційної мережі</a:t>
            </a:r>
            <a:r>
              <a:rPr lang="en-US" sz="25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у </a:t>
            </a:r>
            <a:r>
              <a:rPr lang="en-US" sz="25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Городоцькому ЗЗСО №4 – </a:t>
            </a:r>
            <a:r>
              <a:rPr lang="en-US" sz="25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19 390,80 </a:t>
            </a:r>
            <a:r>
              <a:rPr lang="en-US" sz="25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r>
              <a:rPr lang="en-US" sz="25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25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0089" y="601742"/>
            <a:ext cx="12151876" cy="6340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Обслуговування ливневої каналізації у </a:t>
            </a:r>
            <a:r>
              <a:rPr lang="en-US" sz="39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9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</a:t>
            </a:r>
            <a:endParaRPr lang="en-US" sz="3950" dirty="0"/>
          </a:p>
        </p:txBody>
      </p:sp>
      <p:sp>
        <p:nvSpPr>
          <p:cNvPr id="3" name="Text 1"/>
          <p:cNvSpPr/>
          <p:nvPr/>
        </p:nvSpPr>
        <p:spPr>
          <a:xfrm>
            <a:off x="710089" y="1540073"/>
            <a:ext cx="13210223" cy="1521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950"/>
              </a:lnSpc>
              <a:buNone/>
            </a:pPr>
            <a:r>
              <a:rPr lang="en-US" sz="31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Реконструкція ливневої каналізаційної мережі</a:t>
            </a:r>
            <a:r>
              <a:rPr lang="en-US" sz="3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від буд.</a:t>
            </a:r>
            <a:r>
              <a:rPr lang="en-US" sz="31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№64 </a:t>
            </a:r>
            <a:r>
              <a:rPr lang="en-US" sz="3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на вул.Скітник до існуючого колектора на вул. І.Франка м.Городок Львівської області.</a:t>
            </a:r>
            <a:endParaRPr lang="en-US" sz="31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089" y="3594259"/>
            <a:ext cx="5073848" cy="3805357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528" y="3594259"/>
            <a:ext cx="2829282" cy="3772376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8112" y="3594259"/>
            <a:ext cx="2829282" cy="3772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7702" y="524828"/>
            <a:ext cx="13294995" cy="9539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30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Поточний ремонт дощової каналізації</a:t>
            </a:r>
            <a:r>
              <a:rPr lang="en-US" sz="30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на вул.Чорновола м.Городок Львівської області.</a:t>
            </a:r>
            <a:endParaRPr lang="en-US" sz="3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477" y="1907858"/>
            <a:ext cx="6190059" cy="5577602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8228" y="1907858"/>
            <a:ext cx="4186714" cy="55822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8168" y="454700"/>
            <a:ext cx="13474065" cy="8258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Впродовж </a:t>
            </a:r>
            <a:r>
              <a:rPr lang="en-US" sz="26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року ліквідовано </a:t>
            </a:r>
            <a:r>
              <a:rPr lang="en-US" sz="26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296</a:t>
            </a:r>
            <a:r>
              <a:rPr lang="en-US" sz="26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засмічень і ліквідовано </a:t>
            </a:r>
            <a:r>
              <a:rPr lang="en-US" sz="26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</a:t>
            </a: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аварії каналізаційних мереж.</a:t>
            </a:r>
            <a:endParaRPr lang="en-US" sz="26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019" y="1651992"/>
            <a:ext cx="2946083" cy="392811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136481" y="1614845"/>
            <a:ext cx="7923252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6136481" y="2027753"/>
            <a:ext cx="7923252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6136481" y="2440662"/>
            <a:ext cx="7923252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6136481" y="2853571"/>
            <a:ext cx="7923252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6136481" y="3283029"/>
            <a:ext cx="5769173" cy="412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Каналопромивочна машина  "КРІТ"</a:t>
            </a:r>
            <a:endParaRPr lang="en-US" sz="2600" dirty="0"/>
          </a:p>
        </p:txBody>
      </p:sp>
      <p:sp>
        <p:nvSpPr>
          <p:cNvPr id="9" name="Text 6"/>
          <p:cNvSpPr/>
          <p:nvPr/>
        </p:nvSpPr>
        <p:spPr>
          <a:xfrm>
            <a:off x="578168" y="6013609"/>
            <a:ext cx="9732526" cy="412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Вивезено </a:t>
            </a:r>
            <a:r>
              <a:rPr lang="en-US" sz="26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930</a:t>
            </a:r>
            <a:r>
              <a:rPr lang="en-US" sz="26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26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бочок, з</a:t>
            </a:r>
            <a:r>
              <a:rPr lang="en-US" sz="26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них населення </a:t>
            </a:r>
            <a:r>
              <a:rPr lang="en-US" sz="26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331</a:t>
            </a:r>
            <a:r>
              <a:rPr lang="en-US" sz="26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, організації 599.</a:t>
            </a:r>
            <a:endParaRPr lang="en-US" sz="2600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849" y="6674287"/>
            <a:ext cx="7134701" cy="65043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78168" y="7510463"/>
            <a:ext cx="13474065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3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7106" y="624602"/>
            <a:ext cx="13316188" cy="1173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600"/>
              </a:lnSpc>
              <a:buNone/>
            </a:pPr>
            <a:r>
              <a:rPr lang="en-US" sz="3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Налагодження точного обліку водопостачання у </a:t>
            </a:r>
            <a:r>
              <a:rPr lang="en-US" sz="36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</a:t>
            </a:r>
            <a:endParaRPr lang="en-US" sz="3650" dirty="0"/>
          </a:p>
        </p:txBody>
      </p:sp>
      <p:sp>
        <p:nvSpPr>
          <p:cNvPr id="3" name="Text 1"/>
          <p:cNvSpPr/>
          <p:nvPr/>
        </p:nvSpPr>
        <p:spPr>
          <a:xfrm>
            <a:off x="657106" y="2267426"/>
            <a:ext cx="6153507" cy="5865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 Встановлено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130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водомірів, замінено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65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водомірів абонентів.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657106" y="3041690"/>
            <a:ext cx="6153507" cy="11730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 Встановлення внутрішнього водоміра в приміщенні Городоцької МАМ ім. Андрусіва за адресою м.Городок вул. Б.Хмельницького,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 Вартість робіт</a:t>
            </a:r>
            <a:r>
              <a:rPr lang="en-US" sz="18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3 718,80 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657106" y="4402455"/>
            <a:ext cx="6153507" cy="8797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 Встановлення вузла обліку води в орендованому приміщенні за адресою м.Городок вул. М.Павлика,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6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 
Вартість робіт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4 192,80 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57106" y="5469969"/>
            <a:ext cx="6153507" cy="8797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 Встановлення вузла обліку води в орендованому приміщенні за адресою м.Городок вул. Авіаційна,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96.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
Вартість робіт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4 414,80 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грн.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657106" y="6537484"/>
            <a:ext cx="6153507" cy="8797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 Заміна водомірного вузла у КНП Городоцька ЦЛ за адресою м.Городок вул. М. Коцюбинського,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18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 
Вартість робіт </a:t>
            </a:r>
            <a:r>
              <a:rPr lang="en-US" sz="18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9 880,80 </a:t>
            </a:r>
            <a:r>
              <a:rPr lang="en-US" sz="1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грн.</a:t>
            </a:r>
            <a:endParaRPr lang="en-US" sz="18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3482" y="2290882"/>
            <a:ext cx="5550098" cy="392561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276386" y="6427708"/>
            <a:ext cx="6704409" cy="300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6521" y="774978"/>
            <a:ext cx="11551801" cy="657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50"/>
              </a:lnSpc>
              <a:buNone/>
            </a:pPr>
            <a:r>
              <a:rPr lang="en-US" sz="4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Проектно-технічна документація у 2024 році</a:t>
            </a:r>
            <a:endParaRPr lang="en-US" sz="4100" dirty="0"/>
          </a:p>
        </p:txBody>
      </p:sp>
      <p:sp>
        <p:nvSpPr>
          <p:cNvPr id="3" name="Shape 1"/>
          <p:cNvSpPr/>
          <p:nvPr/>
        </p:nvSpPr>
        <p:spPr>
          <a:xfrm>
            <a:off x="736521" y="2090142"/>
            <a:ext cx="473512" cy="473512"/>
          </a:xfrm>
          <a:prstGeom prst="roundRect">
            <a:avLst>
              <a:gd name="adj" fmla="val 6667"/>
            </a:avLst>
          </a:prstGeom>
          <a:solidFill>
            <a:srgbClr val="F3EEE3"/>
          </a:solidFill>
          <a:ln/>
        </p:spPr>
      </p:sp>
      <p:sp>
        <p:nvSpPr>
          <p:cNvPr id="4" name="Text 2"/>
          <p:cNvSpPr/>
          <p:nvPr/>
        </p:nvSpPr>
        <p:spPr>
          <a:xfrm>
            <a:off x="815400" y="2129552"/>
            <a:ext cx="315635" cy="394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</a:t>
            </a:r>
            <a:endParaRPr lang="en-US" sz="2450" dirty="0">
              <a:latin typeface="Impact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1420416" y="2090142"/>
            <a:ext cx="3561636" cy="11833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42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проекти (з них </a:t>
            </a: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6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на замовлення міської ради)</a:t>
            </a:r>
            <a:endParaRPr lang="en-US" sz="2450" dirty="0"/>
          </a:p>
        </p:txBody>
      </p:sp>
      <p:sp>
        <p:nvSpPr>
          <p:cNvPr id="6" name="Shape 4"/>
          <p:cNvSpPr/>
          <p:nvPr/>
        </p:nvSpPr>
        <p:spPr>
          <a:xfrm>
            <a:off x="5192435" y="2090142"/>
            <a:ext cx="473512" cy="473512"/>
          </a:xfrm>
          <a:prstGeom prst="roundRect">
            <a:avLst>
              <a:gd name="adj" fmla="val 6667"/>
            </a:avLst>
          </a:prstGeom>
          <a:solidFill>
            <a:srgbClr val="F3EEE3"/>
          </a:solidFill>
          <a:ln/>
        </p:spPr>
      </p:sp>
      <p:sp>
        <p:nvSpPr>
          <p:cNvPr id="7" name="Text 5"/>
          <p:cNvSpPr/>
          <p:nvPr/>
        </p:nvSpPr>
        <p:spPr>
          <a:xfrm>
            <a:off x="5271314" y="2129552"/>
            <a:ext cx="315635" cy="394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2</a:t>
            </a:r>
            <a:endParaRPr lang="en-US" sz="2450" dirty="0"/>
          </a:p>
        </p:txBody>
      </p:sp>
      <p:sp>
        <p:nvSpPr>
          <p:cNvPr id="8" name="Text 6"/>
          <p:cNvSpPr/>
          <p:nvPr/>
        </p:nvSpPr>
        <p:spPr>
          <a:xfrm>
            <a:off x="5876330" y="2090142"/>
            <a:ext cx="3561636" cy="11833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80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технічних умов (з них </a:t>
            </a: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на замовлення міської ради) </a:t>
            </a:r>
            <a:endParaRPr lang="en-US" sz="2450" dirty="0"/>
          </a:p>
        </p:txBody>
      </p:sp>
      <p:sp>
        <p:nvSpPr>
          <p:cNvPr id="9" name="Shape 7"/>
          <p:cNvSpPr/>
          <p:nvPr/>
        </p:nvSpPr>
        <p:spPr>
          <a:xfrm>
            <a:off x="9648349" y="2090142"/>
            <a:ext cx="473512" cy="473512"/>
          </a:xfrm>
          <a:prstGeom prst="roundRect">
            <a:avLst>
              <a:gd name="adj" fmla="val 6667"/>
            </a:avLst>
          </a:prstGeom>
          <a:solidFill>
            <a:srgbClr val="F3EEE3"/>
          </a:solidFill>
          <a:ln/>
        </p:spPr>
      </p:sp>
      <p:sp>
        <p:nvSpPr>
          <p:cNvPr id="10" name="Text 8"/>
          <p:cNvSpPr/>
          <p:nvPr/>
        </p:nvSpPr>
        <p:spPr>
          <a:xfrm>
            <a:off x="9727228" y="2129552"/>
            <a:ext cx="315635" cy="394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3</a:t>
            </a:r>
            <a:endParaRPr lang="en-US" sz="2450" dirty="0"/>
          </a:p>
        </p:txBody>
      </p:sp>
      <p:sp>
        <p:nvSpPr>
          <p:cNvPr id="11" name="Text 9"/>
          <p:cNvSpPr/>
          <p:nvPr/>
        </p:nvSpPr>
        <p:spPr>
          <a:xfrm>
            <a:off x="10332244" y="2090142"/>
            <a:ext cx="3561636" cy="11833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Сума витрат: </a:t>
            </a: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544 800 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 (з них </a:t>
            </a:r>
            <a:r>
              <a:rPr lang="en-US" sz="2450" dirty="0">
                <a:solidFill>
                  <a:srgbClr val="2B4150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245 400 </a:t>
            </a:r>
            <a:r>
              <a:rPr lang="en-US" sz="2450" dirty="0">
                <a:solidFill>
                  <a:srgbClr val="2B4150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 кошти міської ради)</a:t>
            </a:r>
            <a:endParaRPr lang="en-US" sz="2450" dirty="0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13" y="3746897"/>
            <a:ext cx="5214699" cy="3250406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841" y="3746897"/>
            <a:ext cx="5039320" cy="347091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15239"/>
            <a:ext cx="1187065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Проектно-кошторисна документація (ПКД)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964180"/>
            <a:ext cx="350270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Основні об'єкти ПКД: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793790" y="3729633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Реконструкція водопроводу (вул. Перемишльська – вул. І.Франка)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73 592,40 грн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262438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Реконструкція ливневої каналізації (вул. Скітник – вул. І.Франка)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17 965,20 грн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4795242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Реконструкція КНС (вул. Чорновола)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21 474,30 грн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328047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Реконструкція КНС та напірного колектора (вул. Галицька)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88 906,73 грн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93790" y="5860852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Будівництво побутової напірної каналізації (вул. І.Франка – вул. Скітник)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4 951,60 грн</a:t>
            </a:r>
            <a:endParaRPr lang="en-US" sz="175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54066"/>
            <a:ext cx="985623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Технічні умови та додаткові роботи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216473"/>
            <a:ext cx="13042821" cy="907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Технічні умови та ПКД для будівництва водопроводу до кладовища (мікрорайон Довжанка)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6 429,95 грн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4202787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Технічні умови для реконструкції водопроводу (вул. Перемишльська)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1 698,37 грн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735592"/>
            <a:ext cx="13042821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Технічні умови для відводу дощової каналізації (вул. Героїв Крут)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1 698,37 грн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268397"/>
            <a:ext cx="13042821" cy="907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Технічні умови на каналізування житлових мікрорайонів (V етап: вул. Підгір’я, Дорошенка, Сагайдачного, Шашкевича, Хоткевича, Шевченка, Окружна, Галицька, Коновальця)</a:t>
            </a:r>
            <a:endParaRPr lang="en-US" sz="17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9020" y="898208"/>
            <a:ext cx="12437269" cy="650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en-US" sz="4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Впровадження </a:t>
            </a:r>
            <a:r>
              <a:rPr lang="en-US" sz="41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GIS</a:t>
            </a:r>
            <a:r>
              <a:rPr lang="en-US" sz="4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-технологій для обліку мереж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29020" y="1965722"/>
            <a:ext cx="13172361" cy="1249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 2024 році підприємство розпочало роботу з геоінформаційною системою </a:t>
            </a:r>
            <a:r>
              <a:rPr lang="en-US" sz="20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QGIS</a:t>
            </a:r>
            <a:r>
              <a:rPr lang="en-US" sz="20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для створення цифрової карти мереж водопостачання та водовідведення. Це дозволить значно покращити управління системами, оперативно виявляти проблемні ділянки та ефективніше планувати ремонти.</a:t>
            </a:r>
            <a:endParaRPr lang="en-US" sz="20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419" y="3449836"/>
            <a:ext cx="9443442" cy="281404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29020" y="6498193"/>
            <a:ext cx="13172361" cy="8331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GIS (Geographic Information System) — це </a:t>
            </a:r>
            <a:r>
              <a:rPr lang="en-US" sz="20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геоінформаційна система</a:t>
            </a:r>
            <a:r>
              <a:rPr lang="en-US" sz="20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 яка використовується для збирання, зберігання, аналізу та візуалізації просторових (географічних) даних.</a:t>
            </a:r>
            <a:endParaRPr lang="en-US" sz="20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469" y="605790"/>
            <a:ext cx="10929342" cy="57197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537" y="1425535"/>
            <a:ext cx="11749326" cy="62010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3416" y="521851"/>
            <a:ext cx="8487251" cy="5923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650"/>
              </a:lnSpc>
              <a:buNone/>
            </a:pPr>
            <a:r>
              <a:rPr lang="en-US" sz="37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Оцифрування мереж у системі </a:t>
            </a:r>
            <a:r>
              <a:rPr lang="en-US" sz="37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QGIS</a:t>
            </a:r>
            <a:endParaRPr lang="en-US" sz="3700" dirty="0">
              <a:latin typeface="Impact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63416" y="1398508"/>
            <a:ext cx="13303568" cy="888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Для виконання цих завдань було найнято спеціаліста, який займається збором, нанесенням та обробкою геоданих у </a:t>
            </a:r>
            <a:r>
              <a:rPr lang="en-US" sz="18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QGIS</a:t>
            </a:r>
            <a:r>
              <a:rPr lang="en-US" sz="18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Вже проведено оцифрування частини мереж, що дозволяє візуалізувати їх розташування, оцінювати стан та оптимізувати майбутні роботи.</a:t>
            </a:r>
            <a:endParaRPr lang="en-US" sz="1850" dirty="0"/>
          </a:p>
        </p:txBody>
      </p:sp>
      <p:sp>
        <p:nvSpPr>
          <p:cNvPr id="4" name="Text 2"/>
          <p:cNvSpPr/>
          <p:nvPr/>
        </p:nvSpPr>
        <p:spPr>
          <a:xfrm>
            <a:off x="663416" y="2760702"/>
            <a:ext cx="6282809" cy="888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Вже нанесено на карту мережі холодного водопостачання загальною довжиною </a:t>
            </a:r>
            <a:r>
              <a:rPr lang="en-US" sz="18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53,2</a:t>
            </a:r>
            <a:r>
              <a:rPr lang="en-US" sz="18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км</a:t>
            </a: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 (</a:t>
            </a:r>
            <a:r>
              <a:rPr lang="en-US" sz="18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61% </a:t>
            </a: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від загальної довжини)</a:t>
            </a:r>
            <a:endParaRPr lang="en-US" sz="18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16" y="3862268"/>
            <a:ext cx="5107305" cy="314646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63416" y="7221974"/>
            <a:ext cx="2369344" cy="296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7416284" y="2760702"/>
            <a:ext cx="6558201" cy="888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Та мережі побутової каналізації загальною довжиною </a:t>
            </a:r>
            <a:r>
              <a:rPr lang="en-US" sz="18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24,5</a:t>
            </a:r>
            <a:r>
              <a:rPr lang="en-US" sz="18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км</a:t>
            </a: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
(</a:t>
            </a:r>
            <a:r>
              <a:rPr lang="en-US" sz="18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53% </a:t>
            </a:r>
            <a:r>
              <a:rPr lang="en-US" sz="1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від загальної довжини)</a:t>
            </a:r>
            <a:endParaRPr lang="en-US" sz="18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284" y="3862268"/>
            <a:ext cx="5381149" cy="330446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9599" y="739854"/>
            <a:ext cx="12975074" cy="535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200"/>
              </a:lnSpc>
              <a:buNone/>
            </a:pP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Заходи зі зменшення дебіторської заборгованості у </a:t>
            </a:r>
            <a:r>
              <a:rPr lang="en-US" sz="33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599599" y="1617702"/>
            <a:ext cx="13431203" cy="685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150"/>
              </a:lnSpc>
              <a:buSzPct val="100000"/>
              <a:buFont typeface="+mj-lt"/>
              <a:buAutoNum type="arabicPeriod"/>
            </a:pP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 2024 році було стягнуто по рішенню суду </a:t>
            </a:r>
            <a:r>
              <a:rPr lang="en-US" sz="13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82 600</a:t>
            </a: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грн. і на примусовому виконанні перебувають рішення суду про стягнення з боржників заборгованості на суму </a:t>
            </a:r>
            <a:r>
              <a:rPr lang="en-US" sz="13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82 400</a:t>
            </a: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грн.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599599" y="2362914"/>
            <a:ext cx="13431203" cy="342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150"/>
              </a:lnSpc>
              <a:buSzPct val="100000"/>
              <a:buFont typeface="+mj-lt"/>
              <a:buAutoNum type="arabicPeriod" startAt="2"/>
            </a:pP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Укладено 1 угоду з фізичними особами (населення) на реструктуризацію боргу на загальну суму </a:t>
            </a:r>
            <a:r>
              <a:rPr lang="en-US" sz="13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7 400</a:t>
            </a: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грн.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599599" y="2765465"/>
            <a:ext cx="13431203" cy="342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150"/>
              </a:lnSpc>
              <a:buSzPct val="100000"/>
              <a:buFont typeface="+mj-lt"/>
              <a:buAutoNum type="arabicPeriod" startAt="3"/>
            </a:pPr>
            <a:r>
              <a:rPr lang="en-US" sz="13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Укладено угод:</a:t>
            </a:r>
            <a:endParaRPr lang="en-US" sz="13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681" y="3300770"/>
            <a:ext cx="6025039" cy="41889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5198" y="499110"/>
            <a:ext cx="8218289" cy="567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450"/>
              </a:lnSpc>
              <a:buNone/>
            </a:pPr>
            <a:r>
              <a:rPr lang="en-US" sz="35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Отримані основні засоби у </a:t>
            </a:r>
            <a:r>
              <a:rPr lang="en-US" sz="35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5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635198" y="1338382"/>
            <a:ext cx="13360003" cy="567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7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 </a:t>
            </a:r>
            <a:r>
              <a:rPr lang="en-US" sz="17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17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 підприємство отримало на безоплатній від міської ради основі засоби для використання в господарській діяльності: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635198" y="2177772"/>
            <a:ext cx="12431316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Пересувна освітлювальна вежа з генератором на причепі</a:t>
            </a:r>
            <a:r>
              <a:rPr lang="en-US" sz="17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– отримано безоплатно (вартість </a:t>
            </a:r>
            <a:r>
              <a:rPr lang="en-US" sz="17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556 052,85 </a:t>
            </a:r>
            <a:r>
              <a:rPr lang="en-US" sz="17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грн)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228" y="2937748"/>
            <a:ext cx="6120765" cy="4590574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2307" y="2937748"/>
            <a:ext cx="3438525" cy="45846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5315" y="483513"/>
            <a:ext cx="6065877" cy="758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950"/>
              </a:lnSpc>
              <a:buNone/>
            </a:pPr>
            <a:r>
              <a:rPr lang="en-US" sz="47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Резерв</a:t>
            </a:r>
            <a:endParaRPr lang="en-US" sz="4750" dirty="0"/>
          </a:p>
        </p:txBody>
      </p:sp>
      <p:sp>
        <p:nvSpPr>
          <p:cNvPr id="3" name="Text 1"/>
          <p:cNvSpPr/>
          <p:nvPr/>
        </p:nvSpPr>
        <p:spPr>
          <a:xfrm>
            <a:off x="615315" y="1505426"/>
            <a:ext cx="9961840" cy="2746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Модуль для зберігання палива </a:t>
            </a:r>
            <a:r>
              <a:rPr lang="en-US" sz="17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10</a:t>
            </a:r>
            <a:r>
              <a:rPr lang="en-US" sz="17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куб. м</a:t>
            </a:r>
            <a:r>
              <a:rPr lang="en-US" sz="17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– отримано безоплатно (вартість </a:t>
            </a:r>
            <a:r>
              <a:rPr lang="en-US" sz="17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192 999,60 </a:t>
            </a:r>
            <a:r>
              <a:rPr lang="en-US" sz="17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грн)</a:t>
            </a:r>
            <a:endParaRPr lang="en-US" sz="17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15" y="2241590"/>
            <a:ext cx="6420564" cy="4815364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857" y="2241590"/>
            <a:ext cx="3633668" cy="48448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15315" y="7547967"/>
            <a:ext cx="6622971" cy="2746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Та</a:t>
            </a:r>
            <a:r>
              <a:rPr lang="en-US" sz="17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Паливо для генераторів</a:t>
            </a:r>
            <a:r>
              <a:rPr lang="en-US" sz="17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– отримано </a:t>
            </a:r>
            <a:r>
              <a:rPr lang="en-US" sz="17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9 000</a:t>
            </a:r>
            <a:r>
              <a:rPr lang="en-US" sz="1700" i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17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л бензину А-95</a:t>
            </a:r>
            <a:endParaRPr lang="en-US" sz="1700" dirty="0">
              <a:latin typeface="Impac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807512" y="1108234"/>
            <a:ext cx="301525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Директор: Ігор ГРИБ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93790" y="191619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2534245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152299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4479846" y="385536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Дякуємо за увагу!</a:t>
            </a:r>
            <a:endParaRPr lang="en-US" sz="4450" dirty="0"/>
          </a:p>
        </p:txBody>
      </p:sp>
      <p:sp>
        <p:nvSpPr>
          <p:cNvPr id="7" name="Text 5"/>
          <p:cNvSpPr/>
          <p:nvPr/>
        </p:nvSpPr>
        <p:spPr>
          <a:xfrm>
            <a:off x="793790" y="490430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93790" y="5522357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93790" y="614041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93790" y="675846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9361" y="472440"/>
            <a:ext cx="10295811" cy="53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200"/>
              </a:lnSpc>
              <a:buNone/>
            </a:pP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Реалізовано послуг на суму </a:t>
            </a:r>
            <a:r>
              <a:rPr lang="en-US" sz="33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26 205 840 </a:t>
            </a:r>
            <a:r>
              <a:rPr lang="en-US" sz="33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 з них: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599361" y="1264444"/>
            <a:ext cx="7653576" cy="8562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по водопостачанню на суму</a:t>
            </a:r>
            <a:r>
              <a:rPr lang="en-US" sz="2650" b="1" u="sng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2650" b="1" u="sng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15 588 700</a:t>
            </a:r>
            <a:r>
              <a:rPr lang="en-US" sz="26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2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
по водовідведенню на суму </a:t>
            </a:r>
            <a:r>
              <a:rPr lang="en-US" sz="2650" b="1" u="sng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10 617 140</a:t>
            </a:r>
            <a:r>
              <a:rPr lang="en-US" sz="26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2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endParaRPr lang="en-US" sz="26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41" y="2377559"/>
            <a:ext cx="8798719" cy="491311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99361" y="7483316"/>
            <a:ext cx="13431679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endParaRPr lang="en-US" sz="13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690682"/>
            <a:ext cx="13042821" cy="68481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4712" y="435888"/>
            <a:ext cx="13520976" cy="148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900"/>
              </a:lnSpc>
              <a:buNone/>
            </a:pPr>
            <a:r>
              <a:rPr lang="en-US" sz="3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Дебіторська заборгованість за надані послуги на </a:t>
            </a:r>
            <a:r>
              <a:rPr lang="en-US" sz="31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01.01.2025</a:t>
            </a:r>
            <a:r>
              <a:rPr lang="en-US" sz="3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склала: </a:t>
            </a:r>
            <a:r>
              <a:rPr lang="en-US" sz="31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852 000 </a:t>
            </a:r>
            <a:r>
              <a:rPr lang="en-US" sz="3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 
(зменшилась за рік всього на </a:t>
            </a:r>
            <a:r>
              <a:rPr lang="en-US" sz="310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2 600 </a:t>
            </a:r>
            <a:r>
              <a:rPr lang="en-US" sz="31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грн)</a:t>
            </a:r>
            <a:endParaRPr lang="en-US" sz="31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248" y="2238732"/>
            <a:ext cx="6463903" cy="452473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4712" y="7001232"/>
            <a:ext cx="13520976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Станом на </a:t>
            </a:r>
            <a:r>
              <a:rPr lang="en-US" sz="24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</a:t>
            </a:r>
            <a:r>
              <a:rPr lang="en-US" sz="2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січня </a:t>
            </a:r>
            <a:r>
              <a:rPr lang="en-US" sz="24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2025</a:t>
            </a:r>
            <a:r>
              <a:rPr lang="en-US" sz="2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року у нас залишився незначний борг за покупну воду перед ЛМКП “Львівводоканал” </a:t>
            </a:r>
            <a:r>
              <a:rPr lang="en-US" sz="24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102 000 </a:t>
            </a:r>
            <a:r>
              <a:rPr lang="en-US" sz="2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грн.</a:t>
            </a:r>
            <a:endParaRPr lang="en-US" sz="245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1983" y="488752"/>
            <a:ext cx="13386435" cy="1666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Закуплено за кошти місцевого бюджету основні засоби для використання в господарській діяльності на суму: </a:t>
            </a:r>
            <a:r>
              <a:rPr lang="en-US" sz="34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441 563,45 </a:t>
            </a:r>
            <a:r>
              <a:rPr lang="en-US" sz="3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r>
              <a:rPr lang="en-US" sz="34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3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83" y="2510433"/>
            <a:ext cx="10488692" cy="52595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4356" y="444698"/>
            <a:ext cx="9336762" cy="5038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950"/>
              </a:lnSpc>
              <a:buNone/>
            </a:pPr>
            <a:r>
              <a:rPr lang="en-US" sz="3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Виконані роботи у </a:t>
            </a:r>
            <a:r>
              <a:rPr lang="en-US" sz="31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 </a:t>
            </a:r>
            <a:r>
              <a:rPr lang="en-US" sz="3150" dirty="0">
                <a:solidFill>
                  <a:srgbClr val="5CC97B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(Водопостачання)</a:t>
            </a:r>
            <a:endParaRPr lang="en-US" sz="3150" dirty="0">
              <a:latin typeface="Impact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486513" y="1190387"/>
            <a:ext cx="5657255" cy="2519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550" b="1" i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Впродовж </a:t>
            </a:r>
            <a:r>
              <a:rPr lang="en-US" sz="1550" i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1550" b="1" i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року оперативно ліквідовано </a:t>
            </a:r>
            <a:r>
              <a:rPr lang="en-US" sz="1550" i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98</a:t>
            </a:r>
            <a:r>
              <a:rPr lang="en-US" sz="1550" b="1" i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аварій</a:t>
            </a:r>
            <a:endParaRPr lang="en-US" sz="15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490" y="1684139"/>
            <a:ext cx="7175302" cy="555676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64356" y="7482721"/>
            <a:ext cx="5519261" cy="3021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Втрати води</a:t>
            </a:r>
            <a:r>
              <a:rPr lang="en-US" sz="19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– </a:t>
            </a:r>
            <a:r>
              <a:rPr lang="en-US" sz="1900" b="1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43%</a:t>
            </a:r>
            <a:r>
              <a:rPr lang="en-US" sz="19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(середнє значення за рік).</a:t>
            </a:r>
            <a:endParaRPr lang="en-US" sz="19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469237"/>
            <a:ext cx="8409384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7700"/>
              </a:lnSpc>
              <a:buNone/>
            </a:pPr>
            <a:r>
              <a:rPr lang="en-US" sz="61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Також було виконано:</a:t>
            </a:r>
            <a:endParaRPr lang="en-US" sz="6150" dirty="0"/>
          </a:p>
        </p:txBody>
      </p:sp>
      <p:sp>
        <p:nvSpPr>
          <p:cNvPr id="3" name="Text 1"/>
          <p:cNvSpPr/>
          <p:nvPr/>
        </p:nvSpPr>
        <p:spPr>
          <a:xfrm>
            <a:off x="793790" y="3866912"/>
            <a:ext cx="3978116" cy="1814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Капітальний ремонт внутрішньобудинкових мереж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(вул. Запорізької Січі, 10)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79 713,60 грн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5332928" y="3866912"/>
            <a:ext cx="3978116" cy="1814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Встановлення бойлера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у Городоцькій лікарні (вул. Коцюбинського, 18)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10 669,20 грн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9872067" y="3866912"/>
            <a:ext cx="3978116" cy="1814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Поточний ремонт мережі водопостачання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у Городоцькому ЗЗСО №3 – </a:t>
            </a:r>
            <a:r>
              <a:rPr lang="en-US" sz="175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7 058,40 грн</a:t>
            </a:r>
            <a:r>
              <a:rPr lang="en-US" sz="175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7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3648" y="482203"/>
            <a:ext cx="10058400" cy="5479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300"/>
              </a:lnSpc>
              <a:buNone/>
            </a:pPr>
            <a:r>
              <a:rPr lang="en-US" sz="3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Виконані роботи у </a:t>
            </a:r>
            <a:r>
              <a:rPr lang="en-US" sz="34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2024</a:t>
            </a:r>
            <a:r>
              <a:rPr lang="en-US" sz="34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році </a:t>
            </a:r>
            <a:r>
              <a:rPr lang="en-US" sz="3450" dirty="0">
                <a:solidFill>
                  <a:srgbClr val="F44444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(Водовідведення)</a:t>
            </a:r>
            <a:endParaRPr lang="en-US" sz="3450" dirty="0"/>
          </a:p>
        </p:txBody>
      </p:sp>
      <p:sp>
        <p:nvSpPr>
          <p:cNvPr id="3" name="Text 1"/>
          <p:cNvSpPr/>
          <p:nvPr/>
        </p:nvSpPr>
        <p:spPr>
          <a:xfrm>
            <a:off x="613648" y="1293138"/>
            <a:ext cx="10349746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Будівництво напірної каналізації</a:t>
            </a:r>
            <a:r>
              <a:rPr lang="en-US" sz="2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(вул. Франка – вул. Скітник) – </a:t>
            </a:r>
            <a:r>
              <a:rPr lang="en-US" sz="2050" dirty="0">
                <a:solidFill>
                  <a:srgbClr val="124E73"/>
                </a:solidFill>
                <a:latin typeface="Impact" pitchFamily="34" charset="0"/>
                <a:ea typeface="MuseoModerno Medium" pitchFamily="34" charset="-122"/>
                <a:cs typeface="MuseoModerno Medium" pitchFamily="34" charset="-120"/>
              </a:rPr>
              <a:t>88 089,02 </a:t>
            </a:r>
            <a:r>
              <a:rPr lang="en-US" sz="20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грн</a:t>
            </a:r>
            <a:r>
              <a:rPr lang="en-US" sz="2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20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717" y="2082046"/>
            <a:ext cx="4101108" cy="5468064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488" y="2082046"/>
            <a:ext cx="4081582" cy="54421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683613" y="7709170"/>
            <a:ext cx="1946787" cy="520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1005</Words>
  <Application>Microsoft Office PowerPoint</Application>
  <PresentationFormat>Довільний</PresentationFormat>
  <Paragraphs>93</Paragraphs>
  <Slides>24</Slides>
  <Notes>24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29" baseType="lpstr">
      <vt:lpstr>Source Sans Pro</vt:lpstr>
      <vt:lpstr>Arial</vt:lpstr>
      <vt:lpstr>MuseoModerno Medium</vt:lpstr>
      <vt:lpstr>Impact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Secretary</cp:lastModifiedBy>
  <cp:revision>4</cp:revision>
  <dcterms:created xsi:type="dcterms:W3CDTF">2025-03-13T12:34:02Z</dcterms:created>
  <dcterms:modified xsi:type="dcterms:W3CDTF">2025-03-21T11:11:10Z</dcterms:modified>
</cp:coreProperties>
</file>