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  <p:sldMasterId id="2147483995" r:id="rId3"/>
  </p:sldMasterIdLst>
  <p:notesMasterIdLst>
    <p:notesMasterId r:id="rId23"/>
  </p:notesMasterIdLst>
  <p:handoutMasterIdLst>
    <p:handoutMasterId r:id="rId24"/>
  </p:handoutMasterIdLst>
  <p:sldIdLst>
    <p:sldId id="257" r:id="rId4"/>
    <p:sldId id="357" r:id="rId5"/>
    <p:sldId id="359" r:id="rId6"/>
    <p:sldId id="361" r:id="rId7"/>
    <p:sldId id="344" r:id="rId8"/>
    <p:sldId id="360" r:id="rId9"/>
    <p:sldId id="345" r:id="rId10"/>
    <p:sldId id="277" r:id="rId11"/>
    <p:sldId id="338" r:id="rId12"/>
    <p:sldId id="366" r:id="rId13"/>
    <p:sldId id="262" r:id="rId14"/>
    <p:sldId id="333" r:id="rId15"/>
    <p:sldId id="275" r:id="rId16"/>
    <p:sldId id="348" r:id="rId17"/>
    <p:sldId id="274" r:id="rId18"/>
    <p:sldId id="326" r:id="rId19"/>
    <p:sldId id="367" r:id="rId20"/>
    <p:sldId id="346" r:id="rId21"/>
    <p:sldId id="350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0C5ED6"/>
    <a:srgbClr val="0E55BA"/>
    <a:srgbClr val="F0EA00"/>
    <a:srgbClr val="FF9900"/>
    <a:srgbClr val="F7FBA9"/>
    <a:srgbClr val="DED900"/>
    <a:srgbClr val="FF99CC"/>
    <a:srgbClr val="FF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132" autoAdjust="0"/>
  </p:normalViewPr>
  <p:slideViewPr>
    <p:cSldViewPr snapToGrid="0">
      <p:cViewPr varScale="1">
        <p:scale>
          <a:sx n="80" d="100"/>
          <a:sy n="80" d="100"/>
        </p:scale>
        <p:origin x="6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F5F27-7AC1-41B2-ADF0-60C6DE007C79}" type="doc">
      <dgm:prSet loTypeId="urn:microsoft.com/office/officeart/2005/8/layout/vList6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A7FF61-8A36-4AB5-B562-0467F7A73461}">
      <dgm:prSet phldrT="[Текст]" custT="1"/>
      <dgm:spPr/>
      <dgm:t>
        <a:bodyPr/>
        <a:lstStyle/>
        <a:p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Створіть</a:t>
          </a:r>
          <a:r>
            <a:rPr lang="uk-UA" sz="1200" b="1" kern="1200" dirty="0"/>
            <a:t> </a:t>
          </a:r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бізнес-план</a:t>
          </a:r>
        </a:p>
      </dgm:t>
    </dgm:pt>
    <dgm:pt modelId="{38B933B7-2380-47F1-9EED-5CA22603ACD3}" type="parTrans" cxnId="{D3ADF17F-FDAA-4931-A4FD-7BAA433BE677}">
      <dgm:prSet/>
      <dgm:spPr/>
      <dgm:t>
        <a:bodyPr/>
        <a:lstStyle/>
        <a:p>
          <a:endParaRPr lang="uk-UA"/>
        </a:p>
      </dgm:t>
    </dgm:pt>
    <dgm:pt modelId="{AC2F024B-5619-4E18-B9F1-68093465FBA5}" type="sibTrans" cxnId="{D3ADF17F-FDAA-4931-A4FD-7BAA433BE677}">
      <dgm:prSet/>
      <dgm:spPr/>
      <dgm:t>
        <a:bodyPr/>
        <a:lstStyle/>
        <a:p>
          <a:endParaRPr lang="uk-UA"/>
        </a:p>
      </dgm:t>
    </dgm:pt>
    <dgm:pt modelId="{9BFC67B9-70CF-4FE4-8BBD-8390DEC9DA7C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Шаблон бізнес-плану, затверджений Міністерством економіки, можна знайти на порталі «ДІЯ»: Власна справа/Грант для ветеранів та членів їх сімей – «Як отримати послугу»</a:t>
          </a:r>
        </a:p>
      </dgm:t>
    </dgm:pt>
    <dgm:pt modelId="{AE1EBB3E-F2AE-443E-8A7D-06B4864F6F09}" type="parTrans" cxnId="{4990BA3C-FC4B-4EE6-B395-8C05A2F8A11B}">
      <dgm:prSet/>
      <dgm:spPr/>
      <dgm:t>
        <a:bodyPr/>
        <a:lstStyle/>
        <a:p>
          <a:endParaRPr lang="uk-UA"/>
        </a:p>
      </dgm:t>
    </dgm:pt>
    <dgm:pt modelId="{2AB51C2A-EF98-491E-A59C-B482877B0698}" type="sibTrans" cxnId="{4990BA3C-FC4B-4EE6-B395-8C05A2F8A11B}">
      <dgm:prSet/>
      <dgm:spPr/>
      <dgm:t>
        <a:bodyPr/>
        <a:lstStyle/>
        <a:p>
          <a:endParaRPr lang="uk-UA"/>
        </a:p>
      </dgm:t>
    </dgm:pt>
    <dgm:pt modelId="{02F586AD-AC82-4AAA-B962-CC5966BC32F7}">
      <dgm:prSet phldrT="[Текст]" custT="1"/>
      <dgm:spPr/>
      <dgm:t>
        <a:bodyPr/>
        <a:lstStyle/>
        <a:p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Подайте</a:t>
          </a:r>
          <a:r>
            <a:rPr lang="uk-UA" sz="1200" b="1" kern="1200" dirty="0"/>
            <a:t> </a:t>
          </a:r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документи</a:t>
          </a:r>
        </a:p>
      </dgm:t>
    </dgm:pt>
    <dgm:pt modelId="{7836F0AC-93CC-450E-A5EE-4577C9C7787D}" type="parTrans" cxnId="{B5260E96-B119-48B3-AE9E-410DAB4E3747}">
      <dgm:prSet/>
      <dgm:spPr/>
      <dgm:t>
        <a:bodyPr/>
        <a:lstStyle/>
        <a:p>
          <a:endParaRPr lang="uk-UA"/>
        </a:p>
      </dgm:t>
    </dgm:pt>
    <dgm:pt modelId="{94A1F63B-4731-4440-A76E-175D261480A6}" type="sibTrans" cxnId="{B5260E96-B119-48B3-AE9E-410DAB4E3747}">
      <dgm:prSet/>
      <dgm:spPr/>
      <dgm:t>
        <a:bodyPr/>
        <a:lstStyle/>
        <a:p>
          <a:endParaRPr lang="uk-UA"/>
        </a:p>
      </dgm:t>
    </dgm:pt>
    <dgm:pt modelId="{EC935C45-A03B-4A80-BC7D-401B23740638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Документи подаються через портал «ДІЯ»:  Власна справа/Грант для ветеранів та членів їх сімей – «Подати заяву». Заява та бізнес-план підлягають оцінюванню спеціалістів Ощадбанку та регіонального центру зайнятості</a:t>
          </a:r>
        </a:p>
      </dgm:t>
    </dgm:pt>
    <dgm:pt modelId="{9CC8F4AD-2B8F-44BB-ABC8-EA61924A644C}" type="parTrans" cxnId="{0519EE0E-D89D-415A-8CE4-579A7421838C}">
      <dgm:prSet/>
      <dgm:spPr/>
      <dgm:t>
        <a:bodyPr/>
        <a:lstStyle/>
        <a:p>
          <a:endParaRPr lang="uk-UA"/>
        </a:p>
      </dgm:t>
    </dgm:pt>
    <dgm:pt modelId="{9453D662-4B51-4266-BE07-D8CBDF493650}" type="sibTrans" cxnId="{0519EE0E-D89D-415A-8CE4-579A7421838C}">
      <dgm:prSet/>
      <dgm:spPr/>
      <dgm:t>
        <a:bodyPr/>
        <a:lstStyle/>
        <a:p>
          <a:endParaRPr lang="uk-UA"/>
        </a:p>
      </dgm:t>
    </dgm:pt>
    <dgm:pt modelId="{35F99979-D216-4178-ADB7-21CA3B02EC95}">
      <dgm:prSet phldrT="[Текст]"/>
      <dgm:spPr/>
      <dgm:t>
        <a:bodyPr/>
        <a:lstStyle/>
        <a:p>
          <a:r>
            <a:rPr lang="uk-UA" b="1" dirty="0"/>
            <a:t>Отримайте рішення</a:t>
          </a:r>
        </a:p>
      </dgm:t>
    </dgm:pt>
    <dgm:pt modelId="{338F9908-6632-4E3E-B70A-8F01FB4459BC}" type="parTrans" cxnId="{A38360C2-6F8C-4FC8-BD9D-52877CC8DD28}">
      <dgm:prSet/>
      <dgm:spPr/>
      <dgm:t>
        <a:bodyPr/>
        <a:lstStyle/>
        <a:p>
          <a:endParaRPr lang="uk-UA"/>
        </a:p>
      </dgm:t>
    </dgm:pt>
    <dgm:pt modelId="{345A813E-5810-4809-912B-49FB90B4CF86}" type="sibTrans" cxnId="{A38360C2-6F8C-4FC8-BD9D-52877CC8DD28}">
      <dgm:prSet/>
      <dgm:spPr/>
      <dgm:t>
        <a:bodyPr/>
        <a:lstStyle/>
        <a:p>
          <a:endParaRPr lang="uk-UA"/>
        </a:p>
      </dgm:t>
    </dgm:pt>
    <dgm:pt modelId="{70CBFD7A-CD79-4A88-98D4-760DD42239C7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Упродовж 20 робочих днів з дня отримання позитивного рішення необхідно відкрити спеціальний рахунок в уповноваженому банку. У цей же термін попередньо необхідно зареєструвати ФОП або створити юридичну особу</a:t>
          </a:r>
        </a:p>
      </dgm:t>
    </dgm:pt>
    <dgm:pt modelId="{D03850DA-F9B9-4131-BF1E-B2F253B62C7E}" type="parTrans" cxnId="{75BD6BF1-CA3D-4F94-80FD-AC649348C07F}">
      <dgm:prSet/>
      <dgm:spPr/>
      <dgm:t>
        <a:bodyPr/>
        <a:lstStyle/>
        <a:p>
          <a:endParaRPr lang="uk-UA"/>
        </a:p>
      </dgm:t>
    </dgm:pt>
    <dgm:pt modelId="{D6CBFF46-7497-4D45-8C43-E8D675434384}" type="sibTrans" cxnId="{75BD6BF1-CA3D-4F94-80FD-AC649348C07F}">
      <dgm:prSet/>
      <dgm:spPr/>
      <dgm:t>
        <a:bodyPr/>
        <a:lstStyle/>
        <a:p>
          <a:endParaRPr lang="uk-UA"/>
        </a:p>
      </dgm:t>
    </dgm:pt>
    <dgm:pt modelId="{6930B25C-12D3-4BCB-A63C-AF8432AE9321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Використати суму гранту за цільовим призначенням, визначеним договором та бізнес-планом, необхідно упродовж 6 місяців з дати їх зарахування. У цей же період необхідно створити робочі місця.</a:t>
          </a:r>
        </a:p>
      </dgm:t>
    </dgm:pt>
    <dgm:pt modelId="{E83A1A55-8567-4538-8D88-7808088186BC}" type="parTrans" cxnId="{E3460B7F-EF19-45CE-99A3-CCD68634E704}">
      <dgm:prSet/>
      <dgm:spPr/>
      <dgm:t>
        <a:bodyPr/>
        <a:lstStyle/>
        <a:p>
          <a:endParaRPr lang="uk-UA"/>
        </a:p>
      </dgm:t>
    </dgm:pt>
    <dgm:pt modelId="{B2EC75D7-F410-49C3-BFAC-197CB1AB5A1D}" type="sibTrans" cxnId="{E3460B7F-EF19-45CE-99A3-CCD68634E704}">
      <dgm:prSet/>
      <dgm:spPr/>
      <dgm:t>
        <a:bodyPr/>
        <a:lstStyle/>
        <a:p>
          <a:endParaRPr lang="uk-UA"/>
        </a:p>
      </dgm:t>
    </dgm:pt>
    <dgm:pt modelId="{6E7CEE56-3A77-4D3F-B7F4-826CBA0AF3E8}">
      <dgm:prSet phldrT="[Текст]"/>
      <dgm:spPr/>
      <dgm:t>
        <a:bodyPr/>
        <a:lstStyle/>
        <a:p>
          <a:r>
            <a:rPr lang="uk-UA" b="1" dirty="0"/>
            <a:t>Відкрийте рахунок</a:t>
          </a:r>
        </a:p>
      </dgm:t>
    </dgm:pt>
    <dgm:pt modelId="{E439ED3C-1915-4C32-8751-328C6B890DA5}" type="parTrans" cxnId="{DFB5DAE7-57AE-432A-91B1-A49AACC6F6BD}">
      <dgm:prSet/>
      <dgm:spPr/>
      <dgm:t>
        <a:bodyPr/>
        <a:lstStyle/>
        <a:p>
          <a:endParaRPr lang="uk-UA"/>
        </a:p>
      </dgm:t>
    </dgm:pt>
    <dgm:pt modelId="{4C1B12EB-95DB-4CBB-8A38-ECCE32687724}" type="sibTrans" cxnId="{DFB5DAE7-57AE-432A-91B1-A49AACC6F6BD}">
      <dgm:prSet/>
      <dgm:spPr/>
      <dgm:t>
        <a:bodyPr/>
        <a:lstStyle/>
        <a:p>
          <a:endParaRPr lang="uk-UA"/>
        </a:p>
      </dgm:t>
    </dgm:pt>
    <dgm:pt modelId="{017C54E6-691F-4844-9EBB-C626CF8617A8}">
      <dgm:prSet phldrT="[Текст]"/>
      <dgm:spPr/>
      <dgm:t>
        <a:bodyPr/>
        <a:lstStyle/>
        <a:p>
          <a:r>
            <a:rPr lang="uk-UA" b="1" dirty="0"/>
            <a:t>Захистіть бізнес-план</a:t>
          </a:r>
        </a:p>
      </dgm:t>
    </dgm:pt>
    <dgm:pt modelId="{F4513A13-354A-46A0-B851-7A0855412371}" type="sibTrans" cxnId="{480BB00C-1C57-4F81-9621-1BDCDB450BD4}">
      <dgm:prSet/>
      <dgm:spPr/>
      <dgm:t>
        <a:bodyPr/>
        <a:lstStyle/>
        <a:p>
          <a:endParaRPr lang="uk-UA"/>
        </a:p>
      </dgm:t>
    </dgm:pt>
    <dgm:pt modelId="{58FE6E4A-48DC-4EB1-8FA3-CED65E82E78A}" type="parTrans" cxnId="{480BB00C-1C57-4F81-9621-1BDCDB450BD4}">
      <dgm:prSet/>
      <dgm:spPr/>
      <dgm:t>
        <a:bodyPr/>
        <a:lstStyle/>
        <a:p>
          <a:endParaRPr lang="uk-UA"/>
        </a:p>
      </dgm:t>
    </dgm:pt>
    <dgm:pt modelId="{E42AC595-79CE-4660-9800-3B4F45CBDB5E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Після отримання запрошення необхідно пройти онлайн-співбесіду з комісією регіонального центру зайнятості. Можливе одноразове доопрацювання бізнес-плану</a:t>
          </a:r>
        </a:p>
      </dgm:t>
    </dgm:pt>
    <dgm:pt modelId="{D4DACC99-5F01-4017-8188-095CBF2DD5A1}" type="parTrans" cxnId="{9DAC3627-970B-496B-9AB0-6F197B37C736}">
      <dgm:prSet/>
      <dgm:spPr/>
      <dgm:t>
        <a:bodyPr/>
        <a:lstStyle/>
        <a:p>
          <a:endParaRPr lang="uk-UA"/>
        </a:p>
      </dgm:t>
    </dgm:pt>
    <dgm:pt modelId="{3A145667-BE56-453F-B2EB-EE9CAE3ECCE9}" type="sibTrans" cxnId="{9DAC3627-970B-496B-9AB0-6F197B37C736}">
      <dgm:prSet/>
      <dgm:spPr/>
      <dgm:t>
        <a:bodyPr/>
        <a:lstStyle/>
        <a:p>
          <a:endParaRPr lang="uk-UA"/>
        </a:p>
      </dgm:t>
    </dgm:pt>
    <dgm:pt modelId="{5A06F379-0F37-46C5-8E56-6968ADD301CA}">
      <dgm:prSet phldrT="[Текст]"/>
      <dgm:spPr/>
      <dgm:t>
        <a:bodyPr/>
        <a:lstStyle/>
        <a:p>
          <a:r>
            <a:rPr lang="uk-UA" b="1" dirty="0"/>
            <a:t>Отримайте кошти та розпочніть діяльність</a:t>
          </a:r>
        </a:p>
      </dgm:t>
    </dgm:pt>
    <dgm:pt modelId="{44DE83D2-8829-48CF-8C02-370990412A23}" type="parTrans" cxnId="{167B543F-AE08-419C-8694-F234C3B76ABD}">
      <dgm:prSet/>
      <dgm:spPr/>
      <dgm:t>
        <a:bodyPr/>
        <a:lstStyle/>
        <a:p>
          <a:endParaRPr lang="uk-UA"/>
        </a:p>
      </dgm:t>
    </dgm:pt>
    <dgm:pt modelId="{20E6162B-6C43-4AFC-9A23-1CE2312E19A6}" type="sibTrans" cxnId="{167B543F-AE08-419C-8694-F234C3B76ABD}">
      <dgm:prSet/>
      <dgm:spPr/>
      <dgm:t>
        <a:bodyPr/>
        <a:lstStyle/>
        <a:p>
          <a:endParaRPr lang="uk-UA"/>
        </a:p>
      </dgm:t>
    </dgm:pt>
    <dgm:pt modelId="{02403C69-69D1-4606-9726-114ED2262D0B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Регіональний центр зайнятості повідомляє особі про прийняте рішення у його кабінеті на порталі «ДІЯ». У разі відмови можливе повторне подання заяви</a:t>
          </a:r>
        </a:p>
      </dgm:t>
    </dgm:pt>
    <dgm:pt modelId="{D841117E-C76E-4181-8636-9AFA167AD46C}" type="parTrans" cxnId="{5F7A8FED-F666-4FC6-A349-2DCB65B1449B}">
      <dgm:prSet/>
      <dgm:spPr/>
      <dgm:t>
        <a:bodyPr/>
        <a:lstStyle/>
        <a:p>
          <a:endParaRPr lang="uk-UA"/>
        </a:p>
      </dgm:t>
    </dgm:pt>
    <dgm:pt modelId="{AFDF7F30-F454-4F49-AE91-31D601B9B82D}" type="sibTrans" cxnId="{5F7A8FED-F666-4FC6-A349-2DCB65B1449B}">
      <dgm:prSet/>
      <dgm:spPr/>
      <dgm:t>
        <a:bodyPr/>
        <a:lstStyle/>
        <a:p>
          <a:endParaRPr lang="uk-UA"/>
        </a:p>
      </dgm:t>
    </dgm:pt>
    <dgm:pt modelId="{F8270739-6F46-455C-B8D4-244C0078EDB5}" type="pres">
      <dgm:prSet presAssocID="{595F5F27-7AC1-41B2-ADF0-60C6DE007C79}" presName="Name0" presStyleCnt="0">
        <dgm:presLayoutVars>
          <dgm:dir/>
          <dgm:animLvl val="lvl"/>
          <dgm:resizeHandles/>
        </dgm:presLayoutVars>
      </dgm:prSet>
      <dgm:spPr/>
    </dgm:pt>
    <dgm:pt modelId="{59AE7F89-AB9C-4B43-B1B4-FE359375361F}" type="pres">
      <dgm:prSet presAssocID="{C8A7FF61-8A36-4AB5-B562-0467F7A73461}" presName="linNode" presStyleCnt="0"/>
      <dgm:spPr/>
    </dgm:pt>
    <dgm:pt modelId="{43C977B2-7C35-4996-AD30-FB760BDDBBC5}" type="pres">
      <dgm:prSet presAssocID="{C8A7FF61-8A36-4AB5-B562-0467F7A73461}" presName="parentShp" presStyleLbl="node1" presStyleIdx="0" presStyleCnt="6" custLinFactNeighborX="-275" custLinFactNeighborY="5582">
        <dgm:presLayoutVars>
          <dgm:bulletEnabled val="1"/>
        </dgm:presLayoutVars>
      </dgm:prSet>
      <dgm:spPr/>
    </dgm:pt>
    <dgm:pt modelId="{C57A3E9E-530C-45F0-8168-F6CABBF28791}" type="pres">
      <dgm:prSet presAssocID="{C8A7FF61-8A36-4AB5-B562-0467F7A73461}" presName="childShp" presStyleLbl="bgAccFollowNode1" presStyleIdx="0" presStyleCnt="6">
        <dgm:presLayoutVars>
          <dgm:bulletEnabled val="1"/>
        </dgm:presLayoutVars>
      </dgm:prSet>
      <dgm:spPr/>
    </dgm:pt>
    <dgm:pt modelId="{DF66A324-A513-4A4D-94FD-0C56BED3C4C7}" type="pres">
      <dgm:prSet presAssocID="{AC2F024B-5619-4E18-B9F1-68093465FBA5}" presName="spacing" presStyleCnt="0"/>
      <dgm:spPr/>
    </dgm:pt>
    <dgm:pt modelId="{FD236275-13FD-4507-862D-EB66B52E29CC}" type="pres">
      <dgm:prSet presAssocID="{02F586AD-AC82-4AAA-B962-CC5966BC32F7}" presName="linNode" presStyleCnt="0"/>
      <dgm:spPr/>
    </dgm:pt>
    <dgm:pt modelId="{EEEA7904-3415-43F7-8291-556399B6FBC0}" type="pres">
      <dgm:prSet presAssocID="{02F586AD-AC82-4AAA-B962-CC5966BC32F7}" presName="parentShp" presStyleLbl="node1" presStyleIdx="1" presStyleCnt="6" custLinFactNeighborX="-138" custLinFactNeighborY="3349">
        <dgm:presLayoutVars>
          <dgm:bulletEnabled val="1"/>
        </dgm:presLayoutVars>
      </dgm:prSet>
      <dgm:spPr/>
    </dgm:pt>
    <dgm:pt modelId="{518B1CF7-3383-4181-A77A-659C32C91ED7}" type="pres">
      <dgm:prSet presAssocID="{02F586AD-AC82-4AAA-B962-CC5966BC32F7}" presName="childShp" presStyleLbl="bgAccFollowNode1" presStyleIdx="1" presStyleCnt="6">
        <dgm:presLayoutVars>
          <dgm:bulletEnabled val="1"/>
        </dgm:presLayoutVars>
      </dgm:prSet>
      <dgm:spPr/>
    </dgm:pt>
    <dgm:pt modelId="{007CCC70-3D82-4A3E-AFDE-4AD0C84BBC52}" type="pres">
      <dgm:prSet presAssocID="{94A1F63B-4731-4440-A76E-175D261480A6}" presName="spacing" presStyleCnt="0"/>
      <dgm:spPr/>
    </dgm:pt>
    <dgm:pt modelId="{12E5C3B5-487A-477D-B037-46EB9DBE0683}" type="pres">
      <dgm:prSet presAssocID="{017C54E6-691F-4844-9EBB-C626CF8617A8}" presName="linNode" presStyleCnt="0"/>
      <dgm:spPr/>
    </dgm:pt>
    <dgm:pt modelId="{B9E8B89C-9B2E-4F36-9CB4-D24B0CF12ED0}" type="pres">
      <dgm:prSet presAssocID="{017C54E6-691F-4844-9EBB-C626CF8617A8}" presName="parentShp" presStyleLbl="node1" presStyleIdx="2" presStyleCnt="6">
        <dgm:presLayoutVars>
          <dgm:bulletEnabled val="1"/>
        </dgm:presLayoutVars>
      </dgm:prSet>
      <dgm:spPr/>
    </dgm:pt>
    <dgm:pt modelId="{7524FB1A-5EF7-4DC0-B0B5-FF0BC396F2A9}" type="pres">
      <dgm:prSet presAssocID="{017C54E6-691F-4844-9EBB-C626CF8617A8}" presName="childShp" presStyleLbl="bgAccFollowNode1" presStyleIdx="2" presStyleCnt="6">
        <dgm:presLayoutVars>
          <dgm:bulletEnabled val="1"/>
        </dgm:presLayoutVars>
      </dgm:prSet>
      <dgm:spPr/>
    </dgm:pt>
    <dgm:pt modelId="{7CEFDB91-2A85-4656-BC72-E0D787361D92}" type="pres">
      <dgm:prSet presAssocID="{F4513A13-354A-46A0-B851-7A0855412371}" presName="spacing" presStyleCnt="0"/>
      <dgm:spPr/>
    </dgm:pt>
    <dgm:pt modelId="{DC6436CE-A261-4219-A730-396E3DC4D8BA}" type="pres">
      <dgm:prSet presAssocID="{35F99979-D216-4178-ADB7-21CA3B02EC95}" presName="linNode" presStyleCnt="0"/>
      <dgm:spPr/>
    </dgm:pt>
    <dgm:pt modelId="{5C56BDA3-E112-4FB8-A51D-E3C4924E963D}" type="pres">
      <dgm:prSet presAssocID="{35F99979-D216-4178-ADB7-21CA3B02EC95}" presName="parentShp" presStyleLbl="node1" presStyleIdx="3" presStyleCnt="6">
        <dgm:presLayoutVars>
          <dgm:bulletEnabled val="1"/>
        </dgm:presLayoutVars>
      </dgm:prSet>
      <dgm:spPr/>
    </dgm:pt>
    <dgm:pt modelId="{3681471A-78F7-4BB5-9D3A-38E862F68677}" type="pres">
      <dgm:prSet presAssocID="{35F99979-D216-4178-ADB7-21CA3B02EC95}" presName="childShp" presStyleLbl="bgAccFollowNode1" presStyleIdx="3" presStyleCnt="6" custLinFactNeighborX="-688" custLinFactNeighborY="1240">
        <dgm:presLayoutVars>
          <dgm:bulletEnabled val="1"/>
        </dgm:presLayoutVars>
      </dgm:prSet>
      <dgm:spPr/>
    </dgm:pt>
    <dgm:pt modelId="{22BC9E49-C58C-4017-B094-227DD2BAF9D2}" type="pres">
      <dgm:prSet presAssocID="{345A813E-5810-4809-912B-49FB90B4CF86}" presName="spacing" presStyleCnt="0"/>
      <dgm:spPr/>
    </dgm:pt>
    <dgm:pt modelId="{80E00387-B02A-4FEE-8070-BD6E110596F1}" type="pres">
      <dgm:prSet presAssocID="{6E7CEE56-3A77-4D3F-B7F4-826CBA0AF3E8}" presName="linNode" presStyleCnt="0"/>
      <dgm:spPr/>
    </dgm:pt>
    <dgm:pt modelId="{A56891EC-0CBD-463B-843F-2F3273E51D3F}" type="pres">
      <dgm:prSet presAssocID="{6E7CEE56-3A77-4D3F-B7F4-826CBA0AF3E8}" presName="parentShp" presStyleLbl="node1" presStyleIdx="4" presStyleCnt="6">
        <dgm:presLayoutVars>
          <dgm:bulletEnabled val="1"/>
        </dgm:presLayoutVars>
      </dgm:prSet>
      <dgm:spPr/>
    </dgm:pt>
    <dgm:pt modelId="{F5BC7120-D0BC-459C-BF88-C65D5C5E1E48}" type="pres">
      <dgm:prSet presAssocID="{6E7CEE56-3A77-4D3F-B7F4-826CBA0AF3E8}" presName="childShp" presStyleLbl="bgAccFollowNode1" presStyleIdx="4" presStyleCnt="6">
        <dgm:presLayoutVars>
          <dgm:bulletEnabled val="1"/>
        </dgm:presLayoutVars>
      </dgm:prSet>
      <dgm:spPr/>
    </dgm:pt>
    <dgm:pt modelId="{083E719B-A99C-4895-A13D-E84503A82A45}" type="pres">
      <dgm:prSet presAssocID="{4C1B12EB-95DB-4CBB-8A38-ECCE32687724}" presName="spacing" presStyleCnt="0"/>
      <dgm:spPr/>
    </dgm:pt>
    <dgm:pt modelId="{ADC0FCE3-D5EA-4154-A8E1-B9A78841EE5F}" type="pres">
      <dgm:prSet presAssocID="{5A06F379-0F37-46C5-8E56-6968ADD301CA}" presName="linNode" presStyleCnt="0"/>
      <dgm:spPr/>
    </dgm:pt>
    <dgm:pt modelId="{FC6B9EB8-2351-4B7C-878D-4835461CF394}" type="pres">
      <dgm:prSet presAssocID="{5A06F379-0F37-46C5-8E56-6968ADD301CA}" presName="parentShp" presStyleLbl="node1" presStyleIdx="5" presStyleCnt="6">
        <dgm:presLayoutVars>
          <dgm:bulletEnabled val="1"/>
        </dgm:presLayoutVars>
      </dgm:prSet>
      <dgm:spPr/>
    </dgm:pt>
    <dgm:pt modelId="{189818FD-FEC1-4F0A-8F9E-1D0E380061AB}" type="pres">
      <dgm:prSet presAssocID="{5A06F379-0F37-46C5-8E56-6968ADD301CA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480BB00C-1C57-4F81-9621-1BDCDB450BD4}" srcId="{595F5F27-7AC1-41B2-ADF0-60C6DE007C79}" destId="{017C54E6-691F-4844-9EBB-C626CF8617A8}" srcOrd="2" destOrd="0" parTransId="{58FE6E4A-48DC-4EB1-8FA3-CED65E82E78A}" sibTransId="{F4513A13-354A-46A0-B851-7A0855412371}"/>
    <dgm:cxn modelId="{0519EE0E-D89D-415A-8CE4-579A7421838C}" srcId="{02F586AD-AC82-4AAA-B962-CC5966BC32F7}" destId="{EC935C45-A03B-4A80-BC7D-401B23740638}" srcOrd="0" destOrd="0" parTransId="{9CC8F4AD-2B8F-44BB-ABC8-EA61924A644C}" sibTransId="{9453D662-4B51-4266-BE07-D8CBDF493650}"/>
    <dgm:cxn modelId="{8A6BC81C-38EC-45BE-BEC8-88B522304288}" type="presOf" srcId="{35F99979-D216-4178-ADB7-21CA3B02EC95}" destId="{5C56BDA3-E112-4FB8-A51D-E3C4924E963D}" srcOrd="0" destOrd="0" presId="urn:microsoft.com/office/officeart/2005/8/layout/vList6"/>
    <dgm:cxn modelId="{369FFB21-62ED-4A0E-90D0-FD11C8DF2BD3}" type="presOf" srcId="{EC935C45-A03B-4A80-BC7D-401B23740638}" destId="{518B1CF7-3383-4181-A77A-659C32C91ED7}" srcOrd="0" destOrd="0" presId="urn:microsoft.com/office/officeart/2005/8/layout/vList6"/>
    <dgm:cxn modelId="{9DAC3627-970B-496B-9AB0-6F197B37C736}" srcId="{017C54E6-691F-4844-9EBB-C626CF8617A8}" destId="{E42AC595-79CE-4660-9800-3B4F45CBDB5E}" srcOrd="0" destOrd="0" parTransId="{D4DACC99-5F01-4017-8188-095CBF2DD5A1}" sibTransId="{3A145667-BE56-453F-B2EB-EE9CAE3ECCE9}"/>
    <dgm:cxn modelId="{5E913A31-9F88-4019-9F5C-7618C47CD1CB}" type="presOf" srcId="{017C54E6-691F-4844-9EBB-C626CF8617A8}" destId="{B9E8B89C-9B2E-4F36-9CB4-D24B0CF12ED0}" srcOrd="0" destOrd="0" presId="urn:microsoft.com/office/officeart/2005/8/layout/vList6"/>
    <dgm:cxn modelId="{4990BA3C-FC4B-4EE6-B395-8C05A2F8A11B}" srcId="{C8A7FF61-8A36-4AB5-B562-0467F7A73461}" destId="{9BFC67B9-70CF-4FE4-8BBD-8390DEC9DA7C}" srcOrd="0" destOrd="0" parTransId="{AE1EBB3E-F2AE-443E-8A7D-06B4864F6F09}" sibTransId="{2AB51C2A-EF98-491E-A59C-B482877B0698}"/>
    <dgm:cxn modelId="{167B543F-AE08-419C-8694-F234C3B76ABD}" srcId="{595F5F27-7AC1-41B2-ADF0-60C6DE007C79}" destId="{5A06F379-0F37-46C5-8E56-6968ADD301CA}" srcOrd="5" destOrd="0" parTransId="{44DE83D2-8829-48CF-8C02-370990412A23}" sibTransId="{20E6162B-6C43-4AFC-9A23-1CE2312E19A6}"/>
    <dgm:cxn modelId="{D9541665-92ED-43DD-9680-3FE0335F33EC}" type="presOf" srcId="{C8A7FF61-8A36-4AB5-B562-0467F7A73461}" destId="{43C977B2-7C35-4996-AD30-FB760BDDBBC5}" srcOrd="0" destOrd="0" presId="urn:microsoft.com/office/officeart/2005/8/layout/vList6"/>
    <dgm:cxn modelId="{3716B34B-6E6C-4757-8691-1F077B6AE187}" type="presOf" srcId="{6930B25C-12D3-4BCB-A63C-AF8432AE9321}" destId="{189818FD-FEC1-4F0A-8F9E-1D0E380061AB}" srcOrd="0" destOrd="0" presId="urn:microsoft.com/office/officeart/2005/8/layout/vList6"/>
    <dgm:cxn modelId="{A467004E-CE7B-4FE5-A5D1-2AC627252CFD}" type="presOf" srcId="{9BFC67B9-70CF-4FE4-8BBD-8390DEC9DA7C}" destId="{C57A3E9E-530C-45F0-8168-F6CABBF28791}" srcOrd="0" destOrd="0" presId="urn:microsoft.com/office/officeart/2005/8/layout/vList6"/>
    <dgm:cxn modelId="{F6FA1353-C8CD-4071-B032-60DDB5C006FB}" type="presOf" srcId="{595F5F27-7AC1-41B2-ADF0-60C6DE007C79}" destId="{F8270739-6F46-455C-B8D4-244C0078EDB5}" srcOrd="0" destOrd="0" presId="urn:microsoft.com/office/officeart/2005/8/layout/vList6"/>
    <dgm:cxn modelId="{E3460B7F-EF19-45CE-99A3-CCD68634E704}" srcId="{5A06F379-0F37-46C5-8E56-6968ADD301CA}" destId="{6930B25C-12D3-4BCB-A63C-AF8432AE9321}" srcOrd="0" destOrd="0" parTransId="{E83A1A55-8567-4538-8D88-7808088186BC}" sibTransId="{B2EC75D7-F410-49C3-BFAC-197CB1AB5A1D}"/>
    <dgm:cxn modelId="{D3ADF17F-FDAA-4931-A4FD-7BAA433BE677}" srcId="{595F5F27-7AC1-41B2-ADF0-60C6DE007C79}" destId="{C8A7FF61-8A36-4AB5-B562-0467F7A73461}" srcOrd="0" destOrd="0" parTransId="{38B933B7-2380-47F1-9EED-5CA22603ACD3}" sibTransId="{AC2F024B-5619-4E18-B9F1-68093465FBA5}"/>
    <dgm:cxn modelId="{2BF6EF94-FB7B-4FD5-B8CD-9A6A8616A33E}" type="presOf" srcId="{E42AC595-79CE-4660-9800-3B4F45CBDB5E}" destId="{7524FB1A-5EF7-4DC0-B0B5-FF0BC396F2A9}" srcOrd="0" destOrd="0" presId="urn:microsoft.com/office/officeart/2005/8/layout/vList6"/>
    <dgm:cxn modelId="{B5260E96-B119-48B3-AE9E-410DAB4E3747}" srcId="{595F5F27-7AC1-41B2-ADF0-60C6DE007C79}" destId="{02F586AD-AC82-4AAA-B962-CC5966BC32F7}" srcOrd="1" destOrd="0" parTransId="{7836F0AC-93CC-450E-A5EE-4577C9C7787D}" sibTransId="{94A1F63B-4731-4440-A76E-175D261480A6}"/>
    <dgm:cxn modelId="{9BC19E9E-EF56-4C31-9AF6-BC33C1A22321}" type="presOf" srcId="{02403C69-69D1-4606-9726-114ED2262D0B}" destId="{3681471A-78F7-4BB5-9D3A-38E862F68677}" srcOrd="0" destOrd="0" presId="urn:microsoft.com/office/officeart/2005/8/layout/vList6"/>
    <dgm:cxn modelId="{E76652A1-5B30-474C-AD23-454B7B60FFC6}" type="presOf" srcId="{5A06F379-0F37-46C5-8E56-6968ADD301CA}" destId="{FC6B9EB8-2351-4B7C-878D-4835461CF394}" srcOrd="0" destOrd="0" presId="urn:microsoft.com/office/officeart/2005/8/layout/vList6"/>
    <dgm:cxn modelId="{C18D01A3-0D19-4D53-84F7-7351810B5ED7}" type="presOf" srcId="{70CBFD7A-CD79-4A88-98D4-760DD42239C7}" destId="{F5BC7120-D0BC-459C-BF88-C65D5C5E1E48}" srcOrd="0" destOrd="0" presId="urn:microsoft.com/office/officeart/2005/8/layout/vList6"/>
    <dgm:cxn modelId="{3436E5B8-7D53-449D-9E68-2333152CED37}" type="presOf" srcId="{6E7CEE56-3A77-4D3F-B7F4-826CBA0AF3E8}" destId="{A56891EC-0CBD-463B-843F-2F3273E51D3F}" srcOrd="0" destOrd="0" presId="urn:microsoft.com/office/officeart/2005/8/layout/vList6"/>
    <dgm:cxn modelId="{A38360C2-6F8C-4FC8-BD9D-52877CC8DD28}" srcId="{595F5F27-7AC1-41B2-ADF0-60C6DE007C79}" destId="{35F99979-D216-4178-ADB7-21CA3B02EC95}" srcOrd="3" destOrd="0" parTransId="{338F9908-6632-4E3E-B70A-8F01FB4459BC}" sibTransId="{345A813E-5810-4809-912B-49FB90B4CF86}"/>
    <dgm:cxn modelId="{DFB5DAE7-57AE-432A-91B1-A49AACC6F6BD}" srcId="{595F5F27-7AC1-41B2-ADF0-60C6DE007C79}" destId="{6E7CEE56-3A77-4D3F-B7F4-826CBA0AF3E8}" srcOrd="4" destOrd="0" parTransId="{E439ED3C-1915-4C32-8751-328C6B890DA5}" sibTransId="{4C1B12EB-95DB-4CBB-8A38-ECCE32687724}"/>
    <dgm:cxn modelId="{5F7A8FED-F666-4FC6-A349-2DCB65B1449B}" srcId="{35F99979-D216-4178-ADB7-21CA3B02EC95}" destId="{02403C69-69D1-4606-9726-114ED2262D0B}" srcOrd="0" destOrd="0" parTransId="{D841117E-C76E-4181-8636-9AFA167AD46C}" sibTransId="{AFDF7F30-F454-4F49-AE91-31D601B9B82D}"/>
    <dgm:cxn modelId="{75BD6BF1-CA3D-4F94-80FD-AC649348C07F}" srcId="{6E7CEE56-3A77-4D3F-B7F4-826CBA0AF3E8}" destId="{70CBFD7A-CD79-4A88-98D4-760DD42239C7}" srcOrd="0" destOrd="0" parTransId="{D03850DA-F9B9-4131-BF1E-B2F253B62C7E}" sibTransId="{D6CBFF46-7497-4D45-8C43-E8D675434384}"/>
    <dgm:cxn modelId="{25398AFC-1F10-41A7-99A6-656C4C72D49A}" type="presOf" srcId="{02F586AD-AC82-4AAA-B962-CC5966BC32F7}" destId="{EEEA7904-3415-43F7-8291-556399B6FBC0}" srcOrd="0" destOrd="0" presId="urn:microsoft.com/office/officeart/2005/8/layout/vList6"/>
    <dgm:cxn modelId="{B45FEEB7-8179-4324-A7ED-413613088E68}" type="presParOf" srcId="{F8270739-6F46-455C-B8D4-244C0078EDB5}" destId="{59AE7F89-AB9C-4B43-B1B4-FE359375361F}" srcOrd="0" destOrd="0" presId="urn:microsoft.com/office/officeart/2005/8/layout/vList6"/>
    <dgm:cxn modelId="{22FD6BFD-0B5B-4ED0-B5E9-59E3C1E80637}" type="presParOf" srcId="{59AE7F89-AB9C-4B43-B1B4-FE359375361F}" destId="{43C977B2-7C35-4996-AD30-FB760BDDBBC5}" srcOrd="0" destOrd="0" presId="urn:microsoft.com/office/officeart/2005/8/layout/vList6"/>
    <dgm:cxn modelId="{9A23DCF8-F48E-4686-B2A1-BE15DC4BDCA7}" type="presParOf" srcId="{59AE7F89-AB9C-4B43-B1B4-FE359375361F}" destId="{C57A3E9E-530C-45F0-8168-F6CABBF28791}" srcOrd="1" destOrd="0" presId="urn:microsoft.com/office/officeart/2005/8/layout/vList6"/>
    <dgm:cxn modelId="{4AE55810-AE4F-470F-8BF0-B8E7405614DC}" type="presParOf" srcId="{F8270739-6F46-455C-B8D4-244C0078EDB5}" destId="{DF66A324-A513-4A4D-94FD-0C56BED3C4C7}" srcOrd="1" destOrd="0" presId="urn:microsoft.com/office/officeart/2005/8/layout/vList6"/>
    <dgm:cxn modelId="{498D4FB9-B56D-45E9-9D9B-D9D4AB4F38D5}" type="presParOf" srcId="{F8270739-6F46-455C-B8D4-244C0078EDB5}" destId="{FD236275-13FD-4507-862D-EB66B52E29CC}" srcOrd="2" destOrd="0" presId="urn:microsoft.com/office/officeart/2005/8/layout/vList6"/>
    <dgm:cxn modelId="{2F18AD25-F5DF-4559-9D72-2CA7398EC11D}" type="presParOf" srcId="{FD236275-13FD-4507-862D-EB66B52E29CC}" destId="{EEEA7904-3415-43F7-8291-556399B6FBC0}" srcOrd="0" destOrd="0" presId="urn:microsoft.com/office/officeart/2005/8/layout/vList6"/>
    <dgm:cxn modelId="{420DB505-D5E3-4E8F-AD78-8E6A465D35EB}" type="presParOf" srcId="{FD236275-13FD-4507-862D-EB66B52E29CC}" destId="{518B1CF7-3383-4181-A77A-659C32C91ED7}" srcOrd="1" destOrd="0" presId="urn:microsoft.com/office/officeart/2005/8/layout/vList6"/>
    <dgm:cxn modelId="{BDE14F37-A3D4-4D2D-A832-18B7B530BFB9}" type="presParOf" srcId="{F8270739-6F46-455C-B8D4-244C0078EDB5}" destId="{007CCC70-3D82-4A3E-AFDE-4AD0C84BBC52}" srcOrd="3" destOrd="0" presId="urn:microsoft.com/office/officeart/2005/8/layout/vList6"/>
    <dgm:cxn modelId="{3061B585-E484-428F-AE08-4A25E4E72987}" type="presParOf" srcId="{F8270739-6F46-455C-B8D4-244C0078EDB5}" destId="{12E5C3B5-487A-477D-B037-46EB9DBE0683}" srcOrd="4" destOrd="0" presId="urn:microsoft.com/office/officeart/2005/8/layout/vList6"/>
    <dgm:cxn modelId="{A1E38680-5A91-42FA-8591-D99FC989665C}" type="presParOf" srcId="{12E5C3B5-487A-477D-B037-46EB9DBE0683}" destId="{B9E8B89C-9B2E-4F36-9CB4-D24B0CF12ED0}" srcOrd="0" destOrd="0" presId="urn:microsoft.com/office/officeart/2005/8/layout/vList6"/>
    <dgm:cxn modelId="{6E72089A-F881-4202-801F-72EF5C8C9550}" type="presParOf" srcId="{12E5C3B5-487A-477D-B037-46EB9DBE0683}" destId="{7524FB1A-5EF7-4DC0-B0B5-FF0BC396F2A9}" srcOrd="1" destOrd="0" presId="urn:microsoft.com/office/officeart/2005/8/layout/vList6"/>
    <dgm:cxn modelId="{715DB03D-7AFB-4F1C-8E9B-E869CBB706DD}" type="presParOf" srcId="{F8270739-6F46-455C-B8D4-244C0078EDB5}" destId="{7CEFDB91-2A85-4656-BC72-E0D787361D92}" srcOrd="5" destOrd="0" presId="urn:microsoft.com/office/officeart/2005/8/layout/vList6"/>
    <dgm:cxn modelId="{225590B3-87C8-464C-9CCB-CA69AFB521F8}" type="presParOf" srcId="{F8270739-6F46-455C-B8D4-244C0078EDB5}" destId="{DC6436CE-A261-4219-A730-396E3DC4D8BA}" srcOrd="6" destOrd="0" presId="urn:microsoft.com/office/officeart/2005/8/layout/vList6"/>
    <dgm:cxn modelId="{47369CE0-F99E-4067-9CA8-80FF1CAC569D}" type="presParOf" srcId="{DC6436CE-A261-4219-A730-396E3DC4D8BA}" destId="{5C56BDA3-E112-4FB8-A51D-E3C4924E963D}" srcOrd="0" destOrd="0" presId="urn:microsoft.com/office/officeart/2005/8/layout/vList6"/>
    <dgm:cxn modelId="{D923F922-8543-4FEE-985B-5AAEC2F7F6A4}" type="presParOf" srcId="{DC6436CE-A261-4219-A730-396E3DC4D8BA}" destId="{3681471A-78F7-4BB5-9D3A-38E862F68677}" srcOrd="1" destOrd="0" presId="urn:microsoft.com/office/officeart/2005/8/layout/vList6"/>
    <dgm:cxn modelId="{E011891D-FDE8-4B37-8D0C-B7752897929F}" type="presParOf" srcId="{F8270739-6F46-455C-B8D4-244C0078EDB5}" destId="{22BC9E49-C58C-4017-B094-227DD2BAF9D2}" srcOrd="7" destOrd="0" presId="urn:microsoft.com/office/officeart/2005/8/layout/vList6"/>
    <dgm:cxn modelId="{FCFF1A2E-2877-41BD-8441-E5E0E145B9A3}" type="presParOf" srcId="{F8270739-6F46-455C-B8D4-244C0078EDB5}" destId="{80E00387-B02A-4FEE-8070-BD6E110596F1}" srcOrd="8" destOrd="0" presId="urn:microsoft.com/office/officeart/2005/8/layout/vList6"/>
    <dgm:cxn modelId="{62A237C7-ED23-4C13-B340-456BF7040B11}" type="presParOf" srcId="{80E00387-B02A-4FEE-8070-BD6E110596F1}" destId="{A56891EC-0CBD-463B-843F-2F3273E51D3F}" srcOrd="0" destOrd="0" presId="urn:microsoft.com/office/officeart/2005/8/layout/vList6"/>
    <dgm:cxn modelId="{F52DF3F0-AB8E-469F-8493-0715492420CF}" type="presParOf" srcId="{80E00387-B02A-4FEE-8070-BD6E110596F1}" destId="{F5BC7120-D0BC-459C-BF88-C65D5C5E1E48}" srcOrd="1" destOrd="0" presId="urn:microsoft.com/office/officeart/2005/8/layout/vList6"/>
    <dgm:cxn modelId="{B67BFF0C-8FAE-4D7A-9252-80650A2C97E4}" type="presParOf" srcId="{F8270739-6F46-455C-B8D4-244C0078EDB5}" destId="{083E719B-A99C-4895-A13D-E84503A82A45}" srcOrd="9" destOrd="0" presId="urn:microsoft.com/office/officeart/2005/8/layout/vList6"/>
    <dgm:cxn modelId="{29EB3B3F-1628-4545-9D00-1EDC61331EB4}" type="presParOf" srcId="{F8270739-6F46-455C-B8D4-244C0078EDB5}" destId="{ADC0FCE3-D5EA-4154-A8E1-B9A78841EE5F}" srcOrd="10" destOrd="0" presId="urn:microsoft.com/office/officeart/2005/8/layout/vList6"/>
    <dgm:cxn modelId="{611456B4-2973-4F7F-B877-2DCB81CBD158}" type="presParOf" srcId="{ADC0FCE3-D5EA-4154-A8E1-B9A78841EE5F}" destId="{FC6B9EB8-2351-4B7C-878D-4835461CF394}" srcOrd="0" destOrd="0" presId="urn:microsoft.com/office/officeart/2005/8/layout/vList6"/>
    <dgm:cxn modelId="{4E6F1128-164B-47E2-A9D6-74FB458ACE0B}" type="presParOf" srcId="{ADC0FCE3-D5EA-4154-A8E1-B9A78841EE5F}" destId="{189818FD-FEC1-4F0A-8F9E-1D0E380061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A3E9E-530C-45F0-8168-F6CABBF28791}">
      <dsp:nvSpPr>
        <dsp:cNvPr id="0" name=""/>
        <dsp:cNvSpPr/>
      </dsp:nvSpPr>
      <dsp:spPr>
        <a:xfrm>
          <a:off x="4429759" y="650"/>
          <a:ext cx="6644639" cy="819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Шаблон бізнес-плану, затверджений Міністерством економіки, можна знайти на порталі «ДІЯ»: Власна справа/Грант для ветеранів та членів їх сімей – «Як отримати послугу»</a:t>
          </a:r>
        </a:p>
      </dsp:txBody>
      <dsp:txXfrm>
        <a:off x="4429759" y="103039"/>
        <a:ext cx="6337472" cy="614334"/>
      </dsp:txXfrm>
    </dsp:sp>
    <dsp:sp modelId="{43C977B2-7C35-4996-AD30-FB760BDDBBC5}">
      <dsp:nvSpPr>
        <dsp:cNvPr id="0" name=""/>
        <dsp:cNvSpPr/>
      </dsp:nvSpPr>
      <dsp:spPr>
        <a:xfrm>
          <a:off x="0" y="46372"/>
          <a:ext cx="4429759" cy="819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Створіть</a:t>
          </a:r>
          <a:r>
            <a:rPr lang="uk-UA" sz="1200" b="1" kern="1200" dirty="0"/>
            <a:t> </a:t>
          </a:r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бізнес-план</a:t>
          </a:r>
        </a:p>
      </dsp:txBody>
      <dsp:txXfrm>
        <a:off x="39986" y="86358"/>
        <a:ext cx="4349787" cy="739140"/>
      </dsp:txXfrm>
    </dsp:sp>
    <dsp:sp modelId="{518B1CF7-3383-4181-A77A-659C32C91ED7}">
      <dsp:nvSpPr>
        <dsp:cNvPr id="0" name=""/>
        <dsp:cNvSpPr/>
      </dsp:nvSpPr>
      <dsp:spPr>
        <a:xfrm>
          <a:off x="4429759" y="901674"/>
          <a:ext cx="6644639" cy="819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Документи подаються через портал «ДІЯ»:  Власна справа/Грант для ветеранів та членів їх сімей – «Подати заяву». Заява та бізнес-план підлягають оцінюванню спеціалістів Ощадбанку та регіонального центру зайнятості</a:t>
          </a:r>
        </a:p>
      </dsp:txBody>
      <dsp:txXfrm>
        <a:off x="4429759" y="1004063"/>
        <a:ext cx="6337472" cy="614334"/>
      </dsp:txXfrm>
    </dsp:sp>
    <dsp:sp modelId="{EEEA7904-3415-43F7-8291-556399B6FBC0}">
      <dsp:nvSpPr>
        <dsp:cNvPr id="0" name=""/>
        <dsp:cNvSpPr/>
      </dsp:nvSpPr>
      <dsp:spPr>
        <a:xfrm>
          <a:off x="0" y="929106"/>
          <a:ext cx="4429759" cy="819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Подайте</a:t>
          </a:r>
          <a:r>
            <a:rPr lang="uk-UA" sz="1200" b="1" kern="1200" dirty="0"/>
            <a:t> </a:t>
          </a:r>
          <a:r>
            <a:rPr lang="uk-UA" sz="2300" b="1" kern="1200" dirty="0">
              <a:latin typeface="Century Gothic" panose="020B0502020202020204"/>
              <a:ea typeface="+mn-ea"/>
              <a:cs typeface="+mn-cs"/>
            </a:rPr>
            <a:t>документи</a:t>
          </a:r>
        </a:p>
      </dsp:txBody>
      <dsp:txXfrm>
        <a:off x="39986" y="969092"/>
        <a:ext cx="4349787" cy="739140"/>
      </dsp:txXfrm>
    </dsp:sp>
    <dsp:sp modelId="{7524FB1A-5EF7-4DC0-B0B5-FF0BC396F2A9}">
      <dsp:nvSpPr>
        <dsp:cNvPr id="0" name=""/>
        <dsp:cNvSpPr/>
      </dsp:nvSpPr>
      <dsp:spPr>
        <a:xfrm>
          <a:off x="4429759" y="1802698"/>
          <a:ext cx="6644639" cy="819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Після отримання запрошення необхідно пройти онлайн-співбесіду з комісією регіонального центру зайнятості. Можливе одноразове доопрацювання бізнес-плану</a:t>
          </a:r>
        </a:p>
      </dsp:txBody>
      <dsp:txXfrm>
        <a:off x="4429759" y="1905087"/>
        <a:ext cx="6337472" cy="614334"/>
      </dsp:txXfrm>
    </dsp:sp>
    <dsp:sp modelId="{B9E8B89C-9B2E-4F36-9CB4-D24B0CF12ED0}">
      <dsp:nvSpPr>
        <dsp:cNvPr id="0" name=""/>
        <dsp:cNvSpPr/>
      </dsp:nvSpPr>
      <dsp:spPr>
        <a:xfrm>
          <a:off x="0" y="1802698"/>
          <a:ext cx="4429759" cy="819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Захистіть бізнес-план</a:t>
          </a:r>
        </a:p>
      </dsp:txBody>
      <dsp:txXfrm>
        <a:off x="39986" y="1842684"/>
        <a:ext cx="4349787" cy="739140"/>
      </dsp:txXfrm>
    </dsp:sp>
    <dsp:sp modelId="{3681471A-78F7-4BB5-9D3A-38E862F68677}">
      <dsp:nvSpPr>
        <dsp:cNvPr id="0" name=""/>
        <dsp:cNvSpPr/>
      </dsp:nvSpPr>
      <dsp:spPr>
        <a:xfrm>
          <a:off x="4399282" y="2713879"/>
          <a:ext cx="6644639" cy="819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Регіональний центр зайнятості повідомляє особі про прийняте рішення у його кабінеті на порталі «ДІЯ». У разі відмови можливе повторне подання заяви</a:t>
          </a:r>
        </a:p>
      </dsp:txBody>
      <dsp:txXfrm>
        <a:off x="4399282" y="2816268"/>
        <a:ext cx="6337472" cy="614334"/>
      </dsp:txXfrm>
    </dsp:sp>
    <dsp:sp modelId="{5C56BDA3-E112-4FB8-A51D-E3C4924E963D}">
      <dsp:nvSpPr>
        <dsp:cNvPr id="0" name=""/>
        <dsp:cNvSpPr/>
      </dsp:nvSpPr>
      <dsp:spPr>
        <a:xfrm>
          <a:off x="0" y="2703722"/>
          <a:ext cx="4429759" cy="819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Отримайте рішення</a:t>
          </a:r>
        </a:p>
      </dsp:txBody>
      <dsp:txXfrm>
        <a:off x="39986" y="2743708"/>
        <a:ext cx="4349787" cy="739140"/>
      </dsp:txXfrm>
    </dsp:sp>
    <dsp:sp modelId="{F5BC7120-D0BC-459C-BF88-C65D5C5E1E48}">
      <dsp:nvSpPr>
        <dsp:cNvPr id="0" name=""/>
        <dsp:cNvSpPr/>
      </dsp:nvSpPr>
      <dsp:spPr>
        <a:xfrm>
          <a:off x="4429759" y="3604746"/>
          <a:ext cx="6644639" cy="819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Упродовж 20 робочих днів з дня отримання позитивного рішення необхідно відкрити спеціальний рахунок в уповноваженому банку. У цей же термін попередньо необхідно зареєструвати ФОП або створити юридичну особу</a:t>
          </a:r>
        </a:p>
      </dsp:txBody>
      <dsp:txXfrm>
        <a:off x="4429759" y="3707135"/>
        <a:ext cx="6337472" cy="614334"/>
      </dsp:txXfrm>
    </dsp:sp>
    <dsp:sp modelId="{A56891EC-0CBD-463B-843F-2F3273E51D3F}">
      <dsp:nvSpPr>
        <dsp:cNvPr id="0" name=""/>
        <dsp:cNvSpPr/>
      </dsp:nvSpPr>
      <dsp:spPr>
        <a:xfrm>
          <a:off x="0" y="3604746"/>
          <a:ext cx="4429759" cy="819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Відкрийте рахунок</a:t>
          </a:r>
        </a:p>
      </dsp:txBody>
      <dsp:txXfrm>
        <a:off x="39986" y="3644732"/>
        <a:ext cx="4349787" cy="739140"/>
      </dsp:txXfrm>
    </dsp:sp>
    <dsp:sp modelId="{189818FD-FEC1-4F0A-8F9E-1D0E380061AB}">
      <dsp:nvSpPr>
        <dsp:cNvPr id="0" name=""/>
        <dsp:cNvSpPr/>
      </dsp:nvSpPr>
      <dsp:spPr>
        <a:xfrm>
          <a:off x="4429759" y="4505771"/>
          <a:ext cx="6644639" cy="8191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Використати суму гранту за цільовим призначенням, визначеним договором та бізнес-планом, необхідно упродовж 6 місяців з дати їх зарахування. У цей же період необхідно створити робочі місця.</a:t>
          </a:r>
        </a:p>
      </dsp:txBody>
      <dsp:txXfrm>
        <a:off x="4429759" y="4608160"/>
        <a:ext cx="6337472" cy="614334"/>
      </dsp:txXfrm>
    </dsp:sp>
    <dsp:sp modelId="{FC6B9EB8-2351-4B7C-878D-4835461CF394}">
      <dsp:nvSpPr>
        <dsp:cNvPr id="0" name=""/>
        <dsp:cNvSpPr/>
      </dsp:nvSpPr>
      <dsp:spPr>
        <a:xfrm>
          <a:off x="0" y="4505771"/>
          <a:ext cx="4429759" cy="819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Отримайте кошти та розпочніть діяльність</a:t>
          </a:r>
        </a:p>
      </dsp:txBody>
      <dsp:txXfrm>
        <a:off x="39986" y="4545757"/>
        <a:ext cx="4349787" cy="739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BFCC-0E31-48A0-A880-072F6899D1D6}" type="datetimeFigureOut">
              <a:rPr lang="en-US"/>
              <a:pPr/>
              <a:t>2/6/2026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13EE-9412-42AB-AD24-C3CFF95C4A24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5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6D1E-3C8D-4917-BE0E-512A8CBFBE38}" type="datetimeFigureOut">
              <a:rPr lang="en-US"/>
              <a:pPr/>
              <a:t>2/6/2026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350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5C6B-3CDA-41FA-BD55-5A736EEBCFD4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23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7412-8EEE-9B2F-ACEB-53D5C625D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7B501A5-AF5A-C040-9DBA-637D6D0AB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51B6FC0-D2D2-41A0-2F80-709B693E7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5F5BBF1-6B66-8ADD-BD0A-6184A5BD5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3D2D9-6A94-4B84-995F-291395A61894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09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C5C6B-3CDA-41FA-BD55-5A736EEBCFD4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243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C5C6B-3CDA-41FA-BD55-5A736EEBCFD4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19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AF69-C64C-0D8C-39DF-FE7BEC081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AD052B64-F5DD-D353-955E-22D969CBB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148C25DC-079B-E681-6283-EA73FC4FC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A753D95-D6CD-2889-3649-0267823A9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C5C6B-3CDA-41FA-BD55-5A736EEBCFD4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58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C5C6B-3CDA-41FA-BD55-5A736EEBCFD4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374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C5C6B-3CDA-41FA-BD55-5A736EEBCFD4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374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37DAA-5984-6411-4517-09E9B897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787ED2B-BA43-98EF-2191-F40A167C3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9B707FB4-C5A9-ECFC-32D8-A72B96ADF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E96486C-9FBD-0BB9-E479-DBAC4A45A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EC4AF-D313-4450-B238-6DEE5E0F3C43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32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pPr/>
              <a:t>2/6/2026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pPr/>
              <a:t>2/6/2026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pPr/>
              <a:t>2/6/2026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E0B3B-411B-00A4-2B85-A79338902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CC15D1-2DC9-B04F-DA47-D4F6121D8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B5B6C5-6BB7-DB39-B144-35F74899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4A56EA-1200-AD2D-7F16-654D86FA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49AB6-C392-C89C-5405-66B37FDE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57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959FC-3D93-5C55-AA73-3F8A8213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D4116F-25B4-94D1-451F-BBCAA930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C64CBC-4B6E-4E2A-4083-578C64C1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0DB1E7-69F1-0F78-6B9C-2C73DD41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B6191C-79C3-76F1-E680-DE657143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33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5C0E3-559A-BFE3-E94B-0E0DA9A3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081323-EC5B-993C-EA24-1B5C9C5B9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E34064-3147-2963-EBC0-012BF6E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5A10B5-F7B3-D5E4-6D11-EE956B33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D4049F-161C-8B8A-A880-DEA24E60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15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54821-644A-CA82-9116-72DA702F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059C3-DE69-8DF4-9884-1FC2ECC1F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97499E-8C7F-1644-B00F-9346C30A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2AE57E0-1087-C572-48A3-9638F4EA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7AD39AB-2871-C5A3-587B-081FF25F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616DF8-2F50-42D4-B206-C72B3697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0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9FE8A-BC18-30D0-D41D-BB91862F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661C9D-FFAE-59E9-043C-3107E9A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2413C2E-557A-D304-8079-FB2009AF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1BE3B2-A8E1-FE18-FCBE-34AC494EE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EA912D1-BD02-C0D0-8BDC-70CF3DC81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78C7C7-7583-2601-AFCE-99EF8998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E5B5283-7A72-4D2D-310E-FD96164A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CA28C9B-39E8-B579-842F-86ABD348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66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3C230-FA86-D2FB-B308-37E36342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EA621C6-F650-0988-3CDD-89742DDF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E7C7A81-17E3-5639-F164-D2B6785B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33F3E3B-BB41-2036-4B0B-7AF11032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983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FBDE10B-1F24-4919-5255-ED2D5D99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981170-3563-C01B-A2BC-5AD3208D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13F6B1-6733-26E8-E7C1-855FBD8A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490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3730B-C514-73E4-7472-712B3B5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652413-0A65-02EF-825A-8ECE1864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454AC6-CD43-2505-CFA4-2426EB6F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5E1074-6540-493E-1699-0359348A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B8DDD5-B0EF-19B8-AC8C-851C896B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A822AD-6026-A578-B0DB-511C6BA9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43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pPr/>
              <a:t>2/6/2026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D63A4-BE73-3D5D-8528-3BA1F8EE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F1284D-BF1A-0826-A994-7A64E80C5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F1A37D-CA65-33C7-2A48-E14ECF3A2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E455A2-1575-78CD-D407-B0D8E435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10143A-94D9-377C-985E-ACD15266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950AAB-EC06-8873-9CCB-3FBD0304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11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D43B-400A-49A3-1BFD-B32763F1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D581A-377E-D679-4598-B61AD96D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C24B62-BF84-356E-6208-2B6FD2AB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649F604-988B-3713-661F-3C5972EA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0F615D-CC8B-EE58-78D6-5A58737D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312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569EE2B-4FDB-70CE-07D2-96E911401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BD4E38-B310-DDC6-EE24-896A12410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D208C-4EC9-B170-2AE1-F592D505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37795B-F7F2-7548-A9A1-96C732CA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23EC1F-5BE9-BAC2-5D5D-8C9D724E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62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pPr/>
              <a:t>2/6/2026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pPr/>
              <a:t>2/6/2026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pPr/>
              <a:t>2/6/2026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pPr/>
              <a:t>2/6/2026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pPr/>
              <a:t>2/6/2026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pPr/>
              <a:t>2/6/2026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pPr/>
              <a:t>2/6/2026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rgbClr val="114A99"/>
            </a:gs>
            <a:gs pos="51000">
              <a:srgbClr val="0E55BA"/>
            </a:gs>
            <a:gs pos="2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2/6/2026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8B35C16-C797-1B74-8441-15F919FD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33D50B-E8E5-2EA0-260F-11998A28B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6CA8A8-3BCD-9346-5026-359304B52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873C75-1747-741F-4A21-4E547F31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87AFFB-77F1-27B2-546D-0D7DBE152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9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622CF16-7684-711E-65D5-CD49E0851FA8}"/>
              </a:ext>
            </a:extLst>
          </p:cNvPr>
          <p:cNvSpPr txBox="1">
            <a:spLocks/>
          </p:cNvSpPr>
          <p:nvPr/>
        </p:nvSpPr>
        <p:spPr>
          <a:xfrm>
            <a:off x="327318" y="4894809"/>
            <a:ext cx="7493491" cy="77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uk-UA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 b="1" i="1">
                <a:solidFill>
                  <a:srgbClr val="002060"/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z="2000" dirty="0"/>
              <a:t>Василь БАРИЛЮК, директор </a:t>
            </a:r>
          </a:p>
          <a:p>
            <a:r>
              <a:rPr lang="uk-UA" sz="2000" dirty="0"/>
              <a:t>Львівського обласного центру зайнятості</a:t>
            </a:r>
          </a:p>
        </p:txBody>
      </p:sp>
      <p:sp>
        <p:nvSpPr>
          <p:cNvPr id="3" name="Round Same Side Corner Rectangle 5">
            <a:extLst>
              <a:ext uri="{FF2B5EF4-FFF2-40B4-BE49-F238E27FC236}">
                <a16:creationId xmlns:a16="http://schemas.microsoft.com/office/drawing/2014/main" id="{36F4B6BF-61DF-2E08-249E-3242F64FA366}"/>
              </a:ext>
            </a:extLst>
          </p:cNvPr>
          <p:cNvSpPr/>
          <p:nvPr/>
        </p:nvSpPr>
        <p:spPr>
          <a:xfrm>
            <a:off x="75305" y="6065520"/>
            <a:ext cx="12027048" cy="583062"/>
          </a:xfrm>
          <a:prstGeom prst="round2SameRect">
            <a:avLst/>
          </a:prstGeom>
          <a:solidFill>
            <a:srgbClr val="F6BB00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accent1">
                    <a:lumMod val="50000"/>
                  </a:schemeClr>
                </a:solidFill>
              </a:rPr>
              <a:t>Львів - 2026</a:t>
            </a: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EE0F77-4E42-BFF0-1644-55FA1477FF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9317" y="209418"/>
            <a:ext cx="1562847" cy="145187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45FE028-494D-FC56-BD5E-7F5B5CCF6D71}"/>
              </a:ext>
            </a:extLst>
          </p:cNvPr>
          <p:cNvSpPr txBox="1">
            <a:spLocks/>
          </p:cNvSpPr>
          <p:nvPr/>
        </p:nvSpPr>
        <p:spPr>
          <a:xfrm>
            <a:off x="75305" y="2037853"/>
            <a:ext cx="11933199" cy="19760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>
                <a:solidFill>
                  <a:schemeClr val="bg1"/>
                </a:solidFill>
                <a:latin typeface="Century Gothic" pitchFamily="34" charset="0"/>
              </a:rPr>
              <a:t>   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latin typeface="Century Gothic" pitchFamily="34" charset="0"/>
              </a:rPr>
              <a:t>АКТИВНІ ПРОГРАМИ СЛУЖБИ ЗАЙНЯТОСТІ</a:t>
            </a:r>
          </a:p>
        </p:txBody>
      </p:sp>
    </p:spTree>
    <p:extLst>
      <p:ext uri="{BB962C8B-B14F-4D97-AF65-F5344CB8AC3E}">
        <p14:creationId xmlns:p14="http://schemas.microsoft.com/office/powerpoint/2010/main" val="187637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386C-0541-FEF0-B4BF-48C1FBB35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2">
            <a:extLst>
              <a:ext uri="{FF2B5EF4-FFF2-40B4-BE49-F238E27FC236}">
                <a16:creationId xmlns:a16="http://schemas.microsoft.com/office/drawing/2014/main" id="{1A97CA70-1BDE-BC37-414A-BFBC306B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7684" y="282575"/>
            <a:ext cx="1425270" cy="3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sz="900" dirty="0">
                <a:solidFill>
                  <a:schemeClr val="bg1"/>
                </a:solidFill>
                <a:latin typeface="Montserrat" panose="00000500000000000000" pitchFamily="2" charset="-52"/>
              </a:rPr>
              <a:t>Львівська обласна              служба зайнятості</a:t>
            </a:r>
          </a:p>
        </p:txBody>
      </p:sp>
      <p:sp>
        <p:nvSpPr>
          <p:cNvPr id="70" name="TextBox 27">
            <a:extLst>
              <a:ext uri="{FF2B5EF4-FFF2-40B4-BE49-F238E27FC236}">
                <a16:creationId xmlns:a16="http://schemas.microsoft.com/office/drawing/2014/main" id="{A0932F74-0BC1-6D8A-E46B-4F7C7E36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22839"/>
            <a:ext cx="99574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ОБЛАШТУВАННЯ РОБОЧИХ МІСЦЬ                                                                                          ДЛЯ ЛЮДЕЙ З ІНВАЛІДНІСТЮ  </a:t>
            </a:r>
            <a:r>
              <a:rPr lang="uk-UA" altLang="uk-UA" sz="1600" i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(по</a:t>
            </a:r>
            <a:r>
              <a:rPr lang="uk-UA" sz="1600" i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станова КМУ від 22.08.2023 №893)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5B29FB-0293-4F65-86CB-75FCEB653C97}"/>
              </a:ext>
            </a:extLst>
          </p:cNvPr>
          <p:cNvSpPr txBox="1"/>
          <p:nvPr/>
        </p:nvSpPr>
        <p:spPr>
          <a:xfrm>
            <a:off x="3140330" y="1879945"/>
            <a:ext cx="2588713" cy="144000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170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BF868E8-44F2-ECA6-A9EA-B0DE7558467D}"/>
              </a:ext>
            </a:extLst>
          </p:cNvPr>
          <p:cNvSpPr txBox="1"/>
          <p:nvPr/>
        </p:nvSpPr>
        <p:spPr>
          <a:xfrm>
            <a:off x="7696966" y="1869168"/>
            <a:ext cx="3096000" cy="1411605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9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₴13,1М</a:t>
            </a:r>
            <a:endParaRPr lang="uk-UA" sz="4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витрати на облаштування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E0EE33C-E6C0-9980-CE44-21BF0D0378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2991" y="121227"/>
            <a:ext cx="1060796" cy="1024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B69A6-919A-01AC-F732-CCB236A5FAA3}"/>
              </a:ext>
            </a:extLst>
          </p:cNvPr>
          <p:cNvSpPr txBox="1"/>
          <p:nvPr/>
        </p:nvSpPr>
        <p:spPr>
          <a:xfrm>
            <a:off x="140" y="2040721"/>
            <a:ext cx="2877039" cy="1118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станом на 1 січня 2026 року </a:t>
            </a:r>
            <a:r>
              <a:rPr lang="uk-UA" altLang="uk-UA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(з початку дії постанови)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BEF78-A20F-14DC-9C5D-593743E92E08}"/>
              </a:ext>
            </a:extLst>
          </p:cNvPr>
          <p:cNvSpPr txBox="1"/>
          <p:nvPr/>
        </p:nvSpPr>
        <p:spPr>
          <a:xfrm>
            <a:off x="3019633" y="2751155"/>
            <a:ext cx="2709410" cy="6722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робочих місць</a:t>
            </a:r>
            <a:endParaRPr lang="uk-UA" sz="6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FD335-A218-03A7-B39D-DA132F8E28C7}"/>
              </a:ext>
            </a:extLst>
          </p:cNvPr>
          <p:cNvSpPr txBox="1"/>
          <p:nvPr/>
        </p:nvSpPr>
        <p:spPr>
          <a:xfrm>
            <a:off x="1" y="423824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РОБОТОДАВЦІ</a:t>
            </a:r>
            <a:r>
              <a:rPr lang="uk-UA" altLang="uk-UA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КУПУЮТЬ</a:t>
            </a:r>
            <a:r>
              <a:rPr lang="uk-UA" altLang="uk-UA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07F72-0B46-6DD3-0CC6-47D66E95CAAD}"/>
              </a:ext>
            </a:extLst>
          </p:cNvPr>
          <p:cNvSpPr txBox="1"/>
          <p:nvPr/>
        </p:nvSpPr>
        <p:spPr>
          <a:xfrm>
            <a:off x="94596" y="5142769"/>
            <a:ext cx="1695810" cy="484955"/>
          </a:xfrm>
          <a:prstGeom prst="roundRect">
            <a:avLst>
              <a:gd name="adj" fmla="val 166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ПІДІЙМАЛЬНА ПЛАТФОРМА</a:t>
            </a:r>
            <a:endParaRPr lang="uk-UA" sz="1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62700-7519-126B-5DB8-BCE1FCD7F21C}"/>
              </a:ext>
            </a:extLst>
          </p:cNvPr>
          <p:cNvSpPr txBox="1"/>
          <p:nvPr/>
        </p:nvSpPr>
        <p:spPr>
          <a:xfrm>
            <a:off x="1847507" y="5156402"/>
            <a:ext cx="2974214" cy="484955"/>
          </a:xfrm>
          <a:prstGeom prst="roundRect">
            <a:avLst>
              <a:gd name="adj" fmla="val 166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СПЕЦІАЛІЗОВАНІ МЕБЛІ ТА КОМП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’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ЮТЕРНА ТЕХНІКА</a:t>
            </a:r>
            <a:endParaRPr lang="uk-UA" sz="1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D692D-A506-FF99-346A-2B2BAC2C6924}"/>
              </a:ext>
            </a:extLst>
          </p:cNvPr>
          <p:cNvSpPr txBox="1"/>
          <p:nvPr/>
        </p:nvSpPr>
        <p:spPr>
          <a:xfrm>
            <a:off x="4889775" y="5156402"/>
            <a:ext cx="1996565" cy="484955"/>
          </a:xfrm>
          <a:prstGeom prst="roundRect">
            <a:avLst>
              <a:gd name="adj" fmla="val 166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СПЕЦІАЛІЗОВАНЕ ОСВІТЛЕННЯ</a:t>
            </a:r>
            <a:endParaRPr lang="uk-UA" sz="1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602E8-8A07-6D3D-1517-B35DBD01822E}"/>
              </a:ext>
            </a:extLst>
          </p:cNvPr>
          <p:cNvSpPr txBox="1"/>
          <p:nvPr/>
        </p:nvSpPr>
        <p:spPr>
          <a:xfrm>
            <a:off x="6944287" y="5156402"/>
            <a:ext cx="1279252" cy="484955"/>
          </a:xfrm>
          <a:prstGeom prst="roundRect">
            <a:avLst>
              <a:gd name="adj" fmla="val 166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РОЗСУВНІ ДВЕРІ</a:t>
            </a:r>
            <a:endParaRPr lang="uk-UA" sz="1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FA818-4524-85BD-5136-A902BF7AA85C}"/>
              </a:ext>
            </a:extLst>
          </p:cNvPr>
          <p:cNvSpPr txBox="1"/>
          <p:nvPr/>
        </p:nvSpPr>
        <p:spPr>
          <a:xfrm>
            <a:off x="8281486" y="5156402"/>
            <a:ext cx="3761341" cy="484955"/>
          </a:xfrm>
          <a:prstGeom prst="roundRect">
            <a:avLst>
              <a:gd name="adj" fmla="val 166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ТАКТИЛЬНІ МАТЕРІАЛИ ДЛЯ ОБЛАДНАННЯ ПІДЛОГИ ТА СХОДІВ</a:t>
            </a:r>
            <a:endParaRPr lang="uk-UA" sz="1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517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233623" y="2919793"/>
            <a:ext cx="1691196" cy="466819"/>
          </a:xfrm>
          <a:prstGeom prst="round2Same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Електрогазозварник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37866"/>
            <a:ext cx="11941629" cy="104171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1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Професійне навчання перенавчання та підвищення кваліфікації  за новітніми технологіями та на сучасному обладнанні   у Центрах професійно-технічної освіти державної служби зайнятості (ЦПТО ДСЗ)</a:t>
            </a:r>
            <a:endParaRPr lang="en-US" sz="1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65D12A5-E311-B83B-ECE2-D75991978343}"/>
              </a:ext>
            </a:extLst>
          </p:cNvPr>
          <p:cNvSpPr txBox="1">
            <a:spLocks/>
          </p:cNvSpPr>
          <p:nvPr/>
        </p:nvSpPr>
        <p:spPr>
          <a:xfrm>
            <a:off x="5818773" y="3471374"/>
            <a:ext cx="5928577" cy="2546556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>
              <a:lnSpc>
                <a:spcPct val="107000"/>
              </a:lnSpc>
              <a:spcAft>
                <a:spcPts val="800"/>
              </a:spcAft>
            </a:pPr>
            <a:r>
              <a:rPr lang="uk-UA" sz="1400" b="1" u="sng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Переваги навчання у ЦПТО ДСЗ</a:t>
            </a:r>
          </a:p>
          <a:p>
            <a:pPr marL="4619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максимальне врахування вимог роботодавців до навчальної програми; </a:t>
            </a:r>
          </a:p>
          <a:p>
            <a:pPr marL="4619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використання різноманітних форм і видів навчання (у тому числі дистанційного);</a:t>
            </a:r>
          </a:p>
          <a:p>
            <a:pPr marL="4619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можливість вишколу за дуальною формою (70% виробничого навчання на базі підприємств);</a:t>
            </a:r>
          </a:p>
          <a:p>
            <a:pPr marL="4619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оптимальні терміни  навчання.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3197F3A-7854-AF08-617A-119652BDEA2F}"/>
              </a:ext>
            </a:extLst>
          </p:cNvPr>
          <p:cNvSpPr txBox="1">
            <a:spLocks/>
          </p:cNvSpPr>
          <p:nvPr/>
        </p:nvSpPr>
        <p:spPr>
          <a:xfrm>
            <a:off x="187038" y="3428362"/>
            <a:ext cx="5311045" cy="2546556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>
              <a:lnSpc>
                <a:spcPct val="107000"/>
              </a:lnSpc>
              <a:spcAft>
                <a:spcPts val="800"/>
              </a:spcAft>
            </a:pPr>
            <a:r>
              <a:rPr lang="uk-UA" sz="1400" b="1" u="sng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У ЦПТО ДСЗ можна:</a:t>
            </a:r>
          </a:p>
          <a:p>
            <a:pPr marL="4619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отримати професійну підготовку за однією з ліцензованих професій, без попередніх знань і досвіду;</a:t>
            </a:r>
          </a:p>
          <a:p>
            <a:pPr marL="4619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підвищити кваліфікацію за основною професією та отримати вищий розряд або категорію;</a:t>
            </a:r>
          </a:p>
          <a:p>
            <a:pPr marL="461963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пройти курси цільового призначення, вивчити окрему технологію, методичне забезпечення, рецептуру, матеріали, обладнання тощо.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205DE7-46B2-BFC1-2F77-81874CCC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2" y="1261118"/>
            <a:ext cx="1753320" cy="175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C3D37D-52E9-02B1-FD92-79AF9B2E8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/>
          <a:stretch/>
        </p:blipFill>
        <p:spPr>
          <a:xfrm>
            <a:off x="2040224" y="1293595"/>
            <a:ext cx="2478055" cy="164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 Same Side Corner Rectangle 5">
            <a:extLst>
              <a:ext uri="{FF2B5EF4-FFF2-40B4-BE49-F238E27FC236}">
                <a16:creationId xmlns:a16="http://schemas.microsoft.com/office/drawing/2014/main" id="{22D8F684-D573-18AE-C2B2-E630D249ED7E}"/>
              </a:ext>
            </a:extLst>
          </p:cNvPr>
          <p:cNvSpPr/>
          <p:nvPr/>
        </p:nvSpPr>
        <p:spPr>
          <a:xfrm>
            <a:off x="1957415" y="2926338"/>
            <a:ext cx="2460910" cy="466819"/>
          </a:xfrm>
          <a:prstGeom prst="round2Same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Оператор БПЛА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CBA4A8D-2260-5EB2-CB14-6FA8D42AC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/>
          <a:stretch/>
        </p:blipFill>
        <p:spPr bwMode="auto">
          <a:xfrm>
            <a:off x="4633684" y="1274881"/>
            <a:ext cx="2381263" cy="1755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Same Side Corner Rectangle 5">
            <a:extLst>
              <a:ext uri="{FF2B5EF4-FFF2-40B4-BE49-F238E27FC236}">
                <a16:creationId xmlns:a16="http://schemas.microsoft.com/office/drawing/2014/main" id="{ED9B6353-E244-C189-EE88-73568DC0F598}"/>
              </a:ext>
            </a:extLst>
          </p:cNvPr>
          <p:cNvSpPr/>
          <p:nvPr/>
        </p:nvSpPr>
        <p:spPr>
          <a:xfrm>
            <a:off x="4633684" y="2980809"/>
            <a:ext cx="2339467" cy="489331"/>
          </a:xfrm>
          <a:prstGeom prst="round2Same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Монтажник санітарних систем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Фото без опису">
            <a:extLst>
              <a:ext uri="{FF2B5EF4-FFF2-40B4-BE49-F238E27FC236}">
                <a16:creationId xmlns:a16="http://schemas.microsoft.com/office/drawing/2014/main" id="{F082BD7C-4DE0-7098-3558-12B0724D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79" y="1361255"/>
            <a:ext cx="2426315" cy="1615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Фото без опису">
            <a:extLst>
              <a:ext uri="{FF2B5EF4-FFF2-40B4-BE49-F238E27FC236}">
                <a16:creationId xmlns:a16="http://schemas.microsoft.com/office/drawing/2014/main" id="{D69A8522-A80D-7D14-4F7E-872D2644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2" y="1319721"/>
            <a:ext cx="2207240" cy="163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Same Side Corner Rectangle 5">
            <a:extLst>
              <a:ext uri="{FF2B5EF4-FFF2-40B4-BE49-F238E27FC236}">
                <a16:creationId xmlns:a16="http://schemas.microsoft.com/office/drawing/2014/main" id="{A6516ECE-30ED-6DD6-6012-9C5660EAD5B6}"/>
              </a:ext>
            </a:extLst>
          </p:cNvPr>
          <p:cNvSpPr/>
          <p:nvPr/>
        </p:nvSpPr>
        <p:spPr>
          <a:xfrm>
            <a:off x="6988151" y="2948383"/>
            <a:ext cx="2339467" cy="489331"/>
          </a:xfrm>
          <a:prstGeom prst="round2Same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Тракторист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2" name="Round Same Side Corner Rectangle 5">
            <a:extLst>
              <a:ext uri="{FF2B5EF4-FFF2-40B4-BE49-F238E27FC236}">
                <a16:creationId xmlns:a16="http://schemas.microsoft.com/office/drawing/2014/main" id="{4E70838E-5273-7DD4-B68A-8F7F52B6D010}"/>
              </a:ext>
            </a:extLst>
          </p:cNvPr>
          <p:cNvSpPr/>
          <p:nvPr/>
        </p:nvSpPr>
        <p:spPr>
          <a:xfrm>
            <a:off x="9489424" y="2901687"/>
            <a:ext cx="2339467" cy="459053"/>
          </a:xfrm>
          <a:prstGeom prst="round2Same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Швачка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" name="Round Same Side Corner Rectangle 5">
            <a:extLst>
              <a:ext uri="{FF2B5EF4-FFF2-40B4-BE49-F238E27FC236}">
                <a16:creationId xmlns:a16="http://schemas.microsoft.com/office/drawing/2014/main" id="{F3DDC39B-7EEF-AB4B-9CA5-2DA12B88EEF4}"/>
              </a:ext>
            </a:extLst>
          </p:cNvPr>
          <p:cNvSpPr/>
          <p:nvPr/>
        </p:nvSpPr>
        <p:spPr>
          <a:xfrm>
            <a:off x="4518279" y="5868304"/>
            <a:ext cx="6531574" cy="365446"/>
          </a:xfrm>
          <a:prstGeom prst="round2Same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b="1" dirty="0"/>
              <a:t>З більш детальною інформацією можете ознайомитися на сайті Львівського ЦПТО</a:t>
            </a:r>
            <a:r>
              <a:rPr lang="en-US" sz="1100" b="1" dirty="0"/>
              <a:t> </a:t>
            </a:r>
            <a:r>
              <a:rPr lang="uk-UA" sz="1100" b="1" dirty="0"/>
              <a:t> </a:t>
            </a:r>
            <a:endParaRPr lang="en-US" sz="11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36DDE-839E-53B3-D439-75CD6CB641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46" y="5798574"/>
            <a:ext cx="1059426" cy="1059426"/>
          </a:xfrm>
          <a:prstGeom prst="rect">
            <a:avLst/>
          </a:prstGeom>
        </p:spPr>
      </p:pic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0F543D3B-3FAA-A28E-A0CA-3C2EBE8FCCF5}"/>
              </a:ext>
            </a:extLst>
          </p:cNvPr>
          <p:cNvCxnSpPr>
            <a:cxnSpLocks/>
          </p:cNvCxnSpPr>
          <p:nvPr/>
        </p:nvCxnSpPr>
        <p:spPr>
          <a:xfrm>
            <a:off x="420577" y="5851551"/>
            <a:ext cx="11521487" cy="60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0EE2BF5A-EDD5-58B8-D4F4-B856BA5F8520}"/>
              </a:ext>
            </a:extLst>
          </p:cNvPr>
          <p:cNvSpPr txBox="1">
            <a:spLocks/>
          </p:cNvSpPr>
          <p:nvPr/>
        </p:nvSpPr>
        <p:spPr>
          <a:xfrm>
            <a:off x="473510" y="5961991"/>
            <a:ext cx="10166446" cy="81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1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У центрах </a:t>
            </a:r>
            <a:r>
              <a:rPr lang="uk-UA" sz="16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професійно</a:t>
            </a:r>
            <a:r>
              <a:rPr lang="uk-UA" sz="1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технічної освіти ДСЗ Навчання здійснюється за майже  </a:t>
            </a:r>
            <a:r>
              <a:rPr lang="uk-UA" sz="1600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100 </a:t>
            </a:r>
            <a:r>
              <a:rPr lang="uk-UA" sz="1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ліцензованими професіями та за понад </a:t>
            </a:r>
            <a:r>
              <a:rPr lang="uk-UA" sz="1600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500</a:t>
            </a:r>
            <a:r>
              <a:rPr lang="uk-UA" sz="1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освітніми  програмами підвищення кваліфікації </a:t>
            </a:r>
          </a:p>
        </p:txBody>
      </p:sp>
    </p:spTree>
    <p:extLst>
      <p:ext uri="{BB962C8B-B14F-4D97-AF65-F5344CB8AC3E}">
        <p14:creationId xmlns:p14="http://schemas.microsoft.com/office/powerpoint/2010/main" val="15631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20E87-2B9E-9235-5E8C-D3A7580DC1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8330" y="5792325"/>
            <a:ext cx="963603" cy="937659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628573B-D996-85C9-081D-8AD2E028DA89}"/>
              </a:ext>
            </a:extLst>
          </p:cNvPr>
          <p:cNvSpPr/>
          <p:nvPr/>
        </p:nvSpPr>
        <p:spPr>
          <a:xfrm>
            <a:off x="506086" y="717564"/>
            <a:ext cx="4460082" cy="22648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8900"/>
            <a:endParaRPr lang="uk-UA" sz="1200" dirty="0">
              <a:solidFill>
                <a:srgbClr val="3431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ctr"/>
            <a:r>
              <a:rPr lang="uk-UA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ЩО ТАКЕ ВАУЧЕР?</a:t>
            </a:r>
          </a:p>
          <a:p>
            <a:pPr marL="176213"/>
            <a:endParaRPr lang="uk-UA" sz="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/>
            <a:r>
              <a:rPr lang="uk-UA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Це документ, що дає право безоплатно пройти навчання за затвердженим переліком професій та спеціальностей. Вартість ваучера встановлюється в межах вартості навчання і не може перевищувати десятикратний розмір прожиткового мінімуму для працездатних осіб. Поточна максимальна вартість – </a:t>
            </a:r>
            <a:r>
              <a:rPr lang="uk-UA" sz="1400" b="1" dirty="0">
                <a:solidFill>
                  <a:srgbClr val="C0000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це </a:t>
            </a:r>
            <a:r>
              <a:rPr lang="uk-UA" sz="1600" b="1" dirty="0">
                <a:solidFill>
                  <a:srgbClr val="C0000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33 280 </a:t>
            </a:r>
            <a:r>
              <a:rPr lang="uk-UA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грн. Оплата ваучера здійснюється з Фонду загальнообов’язкового державного соціального страхування на випадок безробіття </a:t>
            </a:r>
            <a:endParaRPr lang="uk-UA" sz="1400" b="1" dirty="0">
              <a:solidFill>
                <a:schemeClr val="tx1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uk-UA" sz="1000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CDCF590-E32C-21D0-080B-FA1AD8873803}"/>
              </a:ext>
            </a:extLst>
          </p:cNvPr>
          <p:cNvSpPr/>
          <p:nvPr/>
        </p:nvSpPr>
        <p:spPr>
          <a:xfrm>
            <a:off x="698711" y="3101391"/>
            <a:ext cx="4074832" cy="20018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endParaRPr lang="uk-UA" sz="1200" dirty="0">
              <a:solidFill>
                <a:srgbClr val="3431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ctr"/>
            <a:r>
              <a:rPr lang="uk-UA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ЯК ОТРИМАТИ ВАУЧЕР?</a:t>
            </a:r>
          </a:p>
          <a:p>
            <a:pPr marL="176213" algn="ctr"/>
            <a:endParaRPr lang="uk-UA" b="1" cap="all" dirty="0">
              <a:ln w="0"/>
              <a:solidFill>
                <a:srgbClr val="DED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j-cs"/>
            </a:endParaRPr>
          </a:p>
          <a:p>
            <a:pPr marL="176213" algn="ctr"/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343135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endParaRPr lang="uk-UA" sz="1800" b="1" dirty="0">
              <a:solidFill>
                <a:srgbClr val="343135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pPr marL="176213" algn="ctr"/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/>
            <a:endParaRPr lang="uk-UA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0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A54517F-5E20-527F-92BD-314172B31149}"/>
              </a:ext>
            </a:extLst>
          </p:cNvPr>
          <p:cNvSpPr/>
          <p:nvPr/>
        </p:nvSpPr>
        <p:spPr>
          <a:xfrm>
            <a:off x="4862062" y="345225"/>
            <a:ext cx="6823852" cy="42395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endParaRPr lang="uk-UA" sz="1200" dirty="0">
              <a:solidFill>
                <a:srgbClr val="3431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ctr"/>
            <a:r>
              <a:rPr lang="uk-UA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ХТО МАЄ ПРАВО НА ОТРИМАННЯ ВАУЧЕРА?</a:t>
            </a:r>
          </a:p>
          <a:p>
            <a:pPr marL="176213"/>
            <a:endParaRPr lang="uk-UA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/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Громадяни, які мають професійно-технічну чи вищу освіту, не зареєстровані в службі зайнятості та:</a:t>
            </a:r>
          </a:p>
          <a:p>
            <a:pPr marL="176213"/>
            <a:endParaRPr lang="uk-UA" sz="500" b="1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347663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вік яких становить 45+ (до досягнення пенсійного віку), а страховий стаж є не меншим 15-ти років;</a:t>
            </a:r>
          </a:p>
          <a:p>
            <a:pPr marL="347663" indent="-171450">
              <a:buFont typeface="Wingdings" panose="05000000000000000000" pitchFamily="2" charset="2"/>
              <a:buChar char="ü"/>
            </a:pPr>
            <a:endParaRPr lang="uk-UA" sz="500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347663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які були звільнені з військової служби (крім строкової служби), служби в органах внутрішніх справ, Державної служби спеціального зв’язку та захисту інформації, органів і підрозділів цивільного захисту, податкової міліції, Бюро економічної безпеки України або Державної кримінально-виконавчої служби у зв’язку із скороченням чисельності, штату або за станом здоров’я до досягнення ними пенсійного віку, за наявності вислуги не менше 10 років, які не набули права на пенсію;</a:t>
            </a:r>
          </a:p>
          <a:p>
            <a:pPr marL="347663" indent="-171450">
              <a:buFont typeface="Wingdings" panose="05000000000000000000" pitchFamily="2" charset="2"/>
              <a:buChar char="ü"/>
            </a:pPr>
            <a:endParaRPr lang="uk-UA" sz="500" dirty="0">
              <a:solidFill>
                <a:schemeClr val="tx1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  <a:p>
            <a:pPr marL="347663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звільнені з військової служби після участі у проведенні АТО/ООС, у здійсненні заходів із забезпечення національної безпеки і оборони, відсічі і стримування збройної агресії рф, до досягнення ними пенсійного віку;</a:t>
            </a:r>
          </a:p>
          <a:p>
            <a:pPr marL="347663" indent="-171450">
              <a:buFont typeface="Wingdings" panose="05000000000000000000" pitchFamily="2" charset="2"/>
              <a:buChar char="ü"/>
            </a:pPr>
            <a:endParaRPr lang="uk-UA" sz="500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347663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внутрішньо переміщені особи за відсутності підходящої роботи;</a:t>
            </a:r>
          </a:p>
          <a:p>
            <a:pPr marL="347663" indent="-171450">
              <a:buFont typeface="Wingdings" panose="05000000000000000000" pitchFamily="2" charset="2"/>
              <a:buChar char="ü"/>
            </a:pPr>
            <a:endParaRPr lang="uk-UA" sz="500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347663" indent="-171450">
              <a:buFont typeface="Wingdings" panose="05000000000000000000" pitchFamily="2" charset="2"/>
              <a:buChar char="ü"/>
            </a:pPr>
            <a:r>
              <a:rPr lang="uk-UA" sz="1200" b="1" dirty="0">
                <a:solidFill>
                  <a:srgbClr val="C0000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люди з інвалідністю за відсутності підходящої роботи;</a:t>
            </a:r>
          </a:p>
          <a:p>
            <a:pPr marL="347663" indent="-171450">
              <a:buFont typeface="Wingdings" panose="05000000000000000000" pitchFamily="2" charset="2"/>
              <a:buChar char="ü"/>
            </a:pPr>
            <a:endParaRPr lang="uk-UA" sz="500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347663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які у період воєнного стану в Україні отримали поранення внаслідок військової агресії;</a:t>
            </a:r>
          </a:p>
          <a:p>
            <a:pPr marL="347663" indent="-171450">
              <a:buFont typeface="Wingdings" panose="05000000000000000000" pitchFamily="2" charset="2"/>
              <a:buChar char="ü"/>
            </a:pPr>
            <a:endParaRPr lang="uk-UA" sz="500" dirty="0">
              <a:solidFill>
                <a:schemeClr val="tx1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 marL="347663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особи, стосовно яких встановлено факт позбавлення особистої свободи внаслідок збройної агресії проти України, після їх звільнення</a:t>
            </a:r>
          </a:p>
          <a:p>
            <a:pPr algn="ctr"/>
            <a:endParaRPr lang="uk-UA" sz="1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DCB51A-E2C3-3BDD-884B-3F23AF0D5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64857" r="60821" b="19052"/>
          <a:stretch/>
        </p:blipFill>
        <p:spPr>
          <a:xfrm>
            <a:off x="3501847" y="3590191"/>
            <a:ext cx="884903" cy="882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E2A12FE0-B97E-64D4-5449-99D9EEC63F64}"/>
              </a:ext>
            </a:extLst>
          </p:cNvPr>
          <p:cNvSpPr/>
          <p:nvPr/>
        </p:nvSpPr>
        <p:spPr>
          <a:xfrm>
            <a:off x="2035720" y="3509826"/>
            <a:ext cx="14205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6213" algn="ctr"/>
            <a:r>
              <a:rPr lang="uk-UA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або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B4A39C-E5DD-4A87-CBCB-795125E0F9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64857" r="83815" b="20467"/>
          <a:stretch/>
        </p:blipFill>
        <p:spPr>
          <a:xfrm>
            <a:off x="1119791" y="3570052"/>
            <a:ext cx="884903" cy="8894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E5809570-0F49-E1CE-6BEA-60DD54B17CA0}"/>
              </a:ext>
            </a:extLst>
          </p:cNvPr>
          <p:cNvSpPr/>
          <p:nvPr/>
        </p:nvSpPr>
        <p:spPr>
          <a:xfrm>
            <a:off x="732998" y="4507030"/>
            <a:ext cx="169506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Подати заявку онлайн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00F26862-B16C-A127-EB81-C5D554F73D8E}"/>
              </a:ext>
            </a:extLst>
          </p:cNvPr>
          <p:cNvSpPr/>
          <p:nvPr/>
        </p:nvSpPr>
        <p:spPr>
          <a:xfrm>
            <a:off x="3078480" y="4518573"/>
            <a:ext cx="16950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Звернутись до найближчого центру зайнятості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60F07-3E54-D4EB-5353-34C1267C2562}"/>
              </a:ext>
            </a:extLst>
          </p:cNvPr>
          <p:cNvSpPr txBox="1"/>
          <p:nvPr/>
        </p:nvSpPr>
        <p:spPr>
          <a:xfrm>
            <a:off x="280648" y="29754"/>
            <a:ext cx="9597686" cy="58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 cap="all" baseline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ваучер на навчання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D81BE-2298-476F-59C7-9D1793E77FBC}"/>
              </a:ext>
            </a:extLst>
          </p:cNvPr>
          <p:cNvSpPr txBox="1"/>
          <p:nvPr/>
        </p:nvSpPr>
        <p:spPr>
          <a:xfrm>
            <a:off x="1234439" y="6039912"/>
            <a:ext cx="7690105" cy="53562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>
                <a:solidFill>
                  <a:srgbClr val="2683C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1500" b="1" noProof="0" dirty="0">
                <a:solidFill>
                  <a:schemeClr val="accent1">
                    <a:lumMod val="50000"/>
                  </a:schemeClr>
                </a:solidFill>
              </a:rPr>
              <a:t>Порядок видачі ваучерів для підтримання конкурентоспроможності деяких категорій</a:t>
            </a:r>
          </a:p>
          <a:p>
            <a:r>
              <a:rPr lang="uk-UA" sz="1500" b="1" noProof="0" dirty="0">
                <a:solidFill>
                  <a:schemeClr val="accent1">
                    <a:lumMod val="50000"/>
                  </a:schemeClr>
                </a:solidFill>
              </a:rPr>
              <a:t>громадян на ринку праці  (постанова КМУ від 20.03.2013 №207)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8E3F72-8675-8755-A6AE-355D7B19B5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74599" y="0"/>
            <a:ext cx="1017401" cy="958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A645EF-E544-CE42-4D29-E9086C4A1C23}"/>
              </a:ext>
            </a:extLst>
          </p:cNvPr>
          <p:cNvSpPr txBox="1"/>
          <p:nvPr/>
        </p:nvSpPr>
        <p:spPr>
          <a:xfrm>
            <a:off x="221488" y="5079373"/>
            <a:ext cx="9511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Ваучер видається одноразово на навчання за однією з 156 професій та спеціальностей </a:t>
            </a:r>
            <a:endParaRPr lang="ru-RU" b="1" dirty="0">
              <a:solidFill>
                <a:srgbClr val="C00000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4BEFB1-931C-A949-1942-76D46E9417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40458" y="4179265"/>
            <a:ext cx="988405" cy="10007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225A10-CFCF-9428-2DD3-D7A5A7EEF987}"/>
              </a:ext>
            </a:extLst>
          </p:cNvPr>
          <p:cNvSpPr txBox="1"/>
          <p:nvPr/>
        </p:nvSpPr>
        <p:spPr>
          <a:xfrm>
            <a:off x="9462919" y="5183998"/>
            <a:ext cx="178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Перелік професій та спеціальностей</a:t>
            </a:r>
          </a:p>
        </p:txBody>
      </p:sp>
      <p:pic>
        <p:nvPicPr>
          <p:cNvPr id="23" name="Picture 2" descr="6. Гифка галочка">
            <a:extLst>
              <a:ext uri="{FF2B5EF4-FFF2-40B4-BE49-F238E27FC236}">
                <a16:creationId xmlns:a16="http://schemas.microsoft.com/office/drawing/2014/main" id="{FD514D38-F50F-D3A8-29E3-75262AAE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45501" y="4074160"/>
            <a:ext cx="1006986" cy="13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576025" y="6063108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0F543D3B-3FAA-A28E-A0CA-3C2EBE8FCCF5}"/>
              </a:ext>
            </a:extLst>
          </p:cNvPr>
          <p:cNvCxnSpPr>
            <a:cxnSpLocks/>
          </p:cNvCxnSpPr>
          <p:nvPr/>
        </p:nvCxnSpPr>
        <p:spPr>
          <a:xfrm>
            <a:off x="475441" y="5769255"/>
            <a:ext cx="1139185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95F9-49DF-C435-1C06-24D6B79C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2">
            <a:extLst>
              <a:ext uri="{FF2B5EF4-FFF2-40B4-BE49-F238E27FC236}">
                <a16:creationId xmlns:a16="http://schemas.microsoft.com/office/drawing/2014/main" id="{CF4BE3AD-DB03-1C9E-2F0C-6A01DC31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7684" y="282575"/>
            <a:ext cx="1425270" cy="3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sz="900" dirty="0">
                <a:solidFill>
                  <a:schemeClr val="bg1"/>
                </a:solidFill>
                <a:latin typeface="Montserrat" panose="00000500000000000000" pitchFamily="2" charset="-52"/>
              </a:rPr>
              <a:t>Львівська обласна              служба зайнятості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374072-9531-2F87-4E0A-9B7F4C00CE67}"/>
              </a:ext>
            </a:extLst>
          </p:cNvPr>
          <p:cNvSpPr txBox="1"/>
          <p:nvPr/>
        </p:nvSpPr>
        <p:spPr>
          <a:xfrm>
            <a:off x="-26886" y="1178906"/>
            <a:ext cx="2951927" cy="13985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3200" b="1" dirty="0">
              <a:solidFill>
                <a:schemeClr val="accent1">
                  <a:lumMod val="50000"/>
                </a:schemeClr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ВСЬОГО               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з початку війни </a:t>
            </a: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3A6300C-9DB4-D35B-412C-967AE61ACA06}"/>
              </a:ext>
            </a:extLst>
          </p:cNvPr>
          <p:cNvSpPr txBox="1"/>
          <p:nvPr/>
        </p:nvSpPr>
        <p:spPr>
          <a:xfrm>
            <a:off x="2975759" y="1344624"/>
            <a:ext cx="9028061" cy="12816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  <a:ea typeface="Segoe UI Black" panose="020B0A02040204020203" pitchFamily="34" charset="0"/>
              </a:rPr>
              <a:t>4 335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ваучерів  на    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₴48,2М</a:t>
            </a:r>
            <a:endParaRPr lang="uk-UA" sz="7200" b="1" dirty="0">
              <a:solidFill>
                <a:schemeClr val="accent1">
                  <a:lumMod val="50000"/>
                </a:schemeClr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F53BA9A5-0AC2-B68E-B480-1DF26264B3F5}"/>
              </a:ext>
            </a:extLst>
          </p:cNvPr>
          <p:cNvCxnSpPr>
            <a:cxnSpLocks/>
          </p:cNvCxnSpPr>
          <p:nvPr/>
        </p:nvCxnSpPr>
        <p:spPr>
          <a:xfrm>
            <a:off x="1746049" y="2577494"/>
            <a:ext cx="1229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>
            <a:extLst>
              <a:ext uri="{FF2B5EF4-FFF2-40B4-BE49-F238E27FC236}">
                <a16:creationId xmlns:a16="http://schemas.microsoft.com/office/drawing/2014/main" id="{68BED1E5-B00A-3665-022C-B8207D2C97B5}"/>
              </a:ext>
            </a:extLst>
          </p:cNvPr>
          <p:cNvSpPr/>
          <p:nvPr/>
        </p:nvSpPr>
        <p:spPr>
          <a:xfrm>
            <a:off x="3120051" y="2601876"/>
            <a:ext cx="286378" cy="2920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mpd="tri">
            <a:solidFill>
              <a:srgbClr val="2A4A7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4FAC88E-C07C-893C-E9B5-A9DAB56098D2}"/>
              </a:ext>
            </a:extLst>
          </p:cNvPr>
          <p:cNvSpPr txBox="1"/>
          <p:nvPr/>
        </p:nvSpPr>
        <p:spPr>
          <a:xfrm>
            <a:off x="3516630" y="2444244"/>
            <a:ext cx="5699611" cy="646331"/>
          </a:xfrm>
          <a:prstGeom prst="rect">
            <a:avLst/>
          </a:prstGeom>
          <a:solidFill>
            <a:srgbClr val="DA0000">
              <a:alpha val="0"/>
            </a:srgb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369 </a:t>
            </a:r>
            <a:endParaRPr lang="uk-UA" sz="2000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34E08DA8-F8C1-7093-556B-4FD41A0E448F}"/>
              </a:ext>
            </a:extLst>
          </p:cNvPr>
          <p:cNvCxnSpPr>
            <a:cxnSpLocks/>
          </p:cNvCxnSpPr>
          <p:nvPr/>
        </p:nvCxnSpPr>
        <p:spPr>
          <a:xfrm>
            <a:off x="0" y="3484671"/>
            <a:ext cx="12192000" cy="75916"/>
          </a:xfrm>
          <a:prstGeom prst="line">
            <a:avLst/>
          </a:prstGeom>
          <a:ln>
            <a:solidFill>
              <a:srgbClr val="CC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D3DE907-E440-31DF-C8F1-C0FBE2F89FE3}"/>
              </a:ext>
            </a:extLst>
          </p:cNvPr>
          <p:cNvSpPr txBox="1"/>
          <p:nvPr/>
        </p:nvSpPr>
        <p:spPr>
          <a:xfrm>
            <a:off x="768793" y="3577638"/>
            <a:ext cx="11184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altLang="uk-UA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НАЙБІЛЬШ ПОПУЛЯРНІ ПРОФЕСІЇ/СПЕЦІАЛЬНОСТІ: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483D80B-7A63-5534-D5CE-C479B4706880}"/>
              </a:ext>
            </a:extLst>
          </p:cNvPr>
          <p:cNvSpPr txBox="1"/>
          <p:nvPr/>
        </p:nvSpPr>
        <p:spPr>
          <a:xfrm>
            <a:off x="479921" y="3945947"/>
            <a:ext cx="11473181" cy="2808000"/>
          </a:xfrm>
          <a:prstGeom prst="roundRect">
            <a:avLst>
              <a:gd name="adj" fmla="val 24285"/>
            </a:avLst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  <a:effectLst>
            <a:outerShdw blurRad="50800" dist="38100" dir="5400000" algn="t" rotWithShape="0">
              <a:srgbClr val="CCFFFF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2" rtlCol="0" anchor="ctr" anchorCtr="0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  <a:defRPr/>
            </a:pPr>
            <a:endParaRPr lang="uk-UA" sz="1600" dirty="0" err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AA4C342-DD1B-4200-EA0D-8C47D98C2074}"/>
              </a:ext>
            </a:extLst>
          </p:cNvPr>
          <p:cNvSpPr txBox="1"/>
          <p:nvPr/>
        </p:nvSpPr>
        <p:spPr>
          <a:xfrm flipH="1">
            <a:off x="1449078" y="3930947"/>
            <a:ext cx="5173398" cy="324640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Психологія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Середня освіта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Медсестринство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водій автотранспортних засобів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водій навантажувача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Соціальна робота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оператор котельні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тракторист-машиніст с/г (л/г) виробництва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endParaRPr lang="uk-U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99B351D-0C56-25CE-3692-E6BDF1DDEBBE}"/>
              </a:ext>
            </a:extLst>
          </p:cNvPr>
          <p:cNvSpPr txBox="1"/>
          <p:nvPr/>
        </p:nvSpPr>
        <p:spPr>
          <a:xfrm flipH="1">
            <a:off x="7293687" y="3954379"/>
            <a:ext cx="5365073" cy="288784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кухар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Дошкільна освіта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машиніст крана (кранівник)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Цивільна безпека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Геодезія та землеустрій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соціальний робітник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охоронник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Медицина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C2F4BDA3-48A9-8FC9-564E-84A3F5EB8B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2991" y="121227"/>
            <a:ext cx="1060796" cy="1024217"/>
          </a:xfrm>
          <a:prstGeom prst="rect">
            <a:avLst/>
          </a:prstGeom>
        </p:spPr>
      </p:pic>
      <p:sp>
        <p:nvSpPr>
          <p:cNvPr id="80" name="TextBox 27">
            <a:extLst>
              <a:ext uri="{FF2B5EF4-FFF2-40B4-BE49-F238E27FC236}">
                <a16:creationId xmlns:a16="http://schemas.microsoft.com/office/drawing/2014/main" id="{3637B635-AEB5-3C6D-4E09-A77FC3FA0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22839"/>
            <a:ext cx="9957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ВАУЧЕР НА НАВЧАННЯ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3A77484-52AC-4214-589E-EDF84271030B}"/>
              </a:ext>
            </a:extLst>
          </p:cNvPr>
          <p:cNvSpPr txBox="1"/>
          <p:nvPr/>
        </p:nvSpPr>
        <p:spPr>
          <a:xfrm>
            <a:off x="3516630" y="2817982"/>
            <a:ext cx="5699611" cy="584775"/>
          </a:xfrm>
          <a:prstGeom prst="rect">
            <a:avLst/>
          </a:prstGeom>
          <a:solidFill>
            <a:srgbClr val="DA0000">
              <a:alpha val="0"/>
            </a:srgbClr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для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людей з інвалідністю</a:t>
            </a:r>
            <a:endParaRPr lang="uk-UA" sz="2000" i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0070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уряді планують залучати більше жінок на &quot;чоловічі&quot; посади / колаж УНІАН, фото ua.depositphotos.com">
            <a:extLst>
              <a:ext uri="{FF2B5EF4-FFF2-40B4-BE49-F238E27FC236}">
                <a16:creationId xmlns:a16="http://schemas.microsoft.com/office/drawing/2014/main" id="{433287C4-5B13-B6FE-10AD-01F6AB0E7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2" y="152644"/>
            <a:ext cx="6933705" cy="424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207" y="166373"/>
            <a:ext cx="4273510" cy="2755160"/>
          </a:xfr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39700"/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Навчання жінок для працевлаштування у сферах </a:t>
            </a:r>
            <a:r>
              <a:rPr lang="ru-RU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де вони були традиційно недостатньо представлені </a:t>
            </a:r>
            <a:r>
              <a:rPr lang="uk-U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en-US" sz="2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F86A5-A72D-F021-B09E-AE1EB12E78AB}"/>
              </a:ext>
            </a:extLst>
          </p:cNvPr>
          <p:cNvSpPr txBox="1"/>
          <p:nvPr/>
        </p:nvSpPr>
        <p:spPr>
          <a:xfrm>
            <a:off x="1024603" y="6083138"/>
            <a:ext cx="11048505" cy="59618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Про реалізацію експериментального проєкту щодо організації професійного навчання  жінок для працевлаштування у сферах, де вони були традиційно недостаатньо представлені (постанова КМУ від 15.11.2024 №1302)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A777E-3786-8A06-693D-B50E7630C5C8}"/>
              </a:ext>
            </a:extLst>
          </p:cNvPr>
          <p:cNvSpPr txBox="1"/>
          <p:nvPr/>
        </p:nvSpPr>
        <p:spPr>
          <a:xfrm>
            <a:off x="9757664" y="5505761"/>
            <a:ext cx="1818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i="1" noProof="0" dirty="0">
                <a:solidFill>
                  <a:srgbClr val="C00000"/>
                </a:solidFill>
              </a:rPr>
              <a:t>Перелік професій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DD444-5934-7C79-FECD-E741B6BEE2DD}"/>
              </a:ext>
            </a:extLst>
          </p:cNvPr>
          <p:cNvSpPr txBox="1"/>
          <p:nvPr/>
        </p:nvSpPr>
        <p:spPr>
          <a:xfrm>
            <a:off x="68638" y="3905821"/>
            <a:ext cx="4862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noProof="0" dirty="0"/>
              <a:t>Центр зайнятості здійснює оплату навчання у розмірі </a:t>
            </a:r>
            <a:r>
              <a:rPr lang="uk-UA" b="1" noProof="0" dirty="0">
                <a:solidFill>
                  <a:srgbClr val="C00000"/>
                </a:solidFill>
              </a:rPr>
              <a:t>до 33 280  грн.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807862-68C0-E463-50FD-54FCA30CC9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7311" y="4517639"/>
            <a:ext cx="1143000" cy="10544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6C6138-0977-C620-C85F-382377D1EFF2}"/>
              </a:ext>
            </a:extLst>
          </p:cNvPr>
          <p:cNvSpPr txBox="1"/>
          <p:nvPr/>
        </p:nvSpPr>
        <p:spPr>
          <a:xfrm>
            <a:off x="397516" y="3208737"/>
            <a:ext cx="427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Безкоштовне навчання за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</a:rPr>
              <a:t>31 професією </a:t>
            </a:r>
            <a:r>
              <a:rPr lang="uk-UA" b="1" dirty="0"/>
              <a:t>на вибір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2F2DA6-2211-9F2A-1569-1166A001B22B}"/>
              </a:ext>
            </a:extLst>
          </p:cNvPr>
          <p:cNvSpPr txBox="1"/>
          <p:nvPr/>
        </p:nvSpPr>
        <p:spPr>
          <a:xfrm>
            <a:off x="132338" y="4709468"/>
            <a:ext cx="494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Професійне навчання організовується на замовлення роботодавців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CDFFE-D220-852F-DE4D-75CC752D8D08}"/>
              </a:ext>
            </a:extLst>
          </p:cNvPr>
          <p:cNvSpPr txBox="1"/>
          <p:nvPr/>
        </p:nvSpPr>
        <p:spPr>
          <a:xfrm>
            <a:off x="397516" y="5429915"/>
            <a:ext cx="494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Термін навчання – не більше 10 місяців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80E207-A0BB-1D12-F987-7E2B995C16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2969" y="4535287"/>
            <a:ext cx="1142999" cy="10544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890C8B-F16D-D10B-BC1A-E0634A00A070}"/>
              </a:ext>
            </a:extLst>
          </p:cNvPr>
          <p:cNvSpPr txBox="1"/>
          <p:nvPr/>
        </p:nvSpPr>
        <p:spPr>
          <a:xfrm>
            <a:off x="6483640" y="5586984"/>
            <a:ext cx="1517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i="1" noProof="0" dirty="0">
                <a:solidFill>
                  <a:srgbClr val="C00000"/>
                </a:solidFill>
              </a:rPr>
              <a:t>Подати заяву</a:t>
            </a:r>
          </a:p>
        </p:txBody>
      </p:sp>
      <p:sp>
        <p:nvSpPr>
          <p:cNvPr id="19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493729" y="6127116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0F543D3B-3FAA-A28E-A0CA-3C2EBE8FCCF5}"/>
              </a:ext>
            </a:extLst>
          </p:cNvPr>
          <p:cNvCxnSpPr>
            <a:cxnSpLocks/>
          </p:cNvCxnSpPr>
          <p:nvPr/>
        </p:nvCxnSpPr>
        <p:spPr>
          <a:xfrm>
            <a:off x="438865" y="5942991"/>
            <a:ext cx="11521487" cy="60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D48B-ACF6-13A6-9B51-A8FB62EE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2">
            <a:extLst>
              <a:ext uri="{FF2B5EF4-FFF2-40B4-BE49-F238E27FC236}">
                <a16:creationId xmlns:a16="http://schemas.microsoft.com/office/drawing/2014/main" id="{FA4CA927-37CA-6B2E-AC5D-4E734DDF2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7684" y="282575"/>
            <a:ext cx="1425270" cy="3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sz="900" dirty="0">
                <a:solidFill>
                  <a:schemeClr val="bg1"/>
                </a:solidFill>
                <a:latin typeface="Montserrat" panose="00000500000000000000" pitchFamily="2" charset="-52"/>
              </a:rPr>
              <a:t>Львівська обласна              служба зайнятості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2FFD76-6810-E824-E17A-B238A62D7D6C}"/>
              </a:ext>
            </a:extLst>
          </p:cNvPr>
          <p:cNvSpPr txBox="1"/>
          <p:nvPr/>
        </p:nvSpPr>
        <p:spPr>
          <a:xfrm>
            <a:off x="460355" y="4052129"/>
            <a:ext cx="2604106" cy="14729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3200" b="1" dirty="0">
              <a:solidFill>
                <a:schemeClr val="accent1">
                  <a:lumMod val="50000"/>
                </a:schemeClr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«ЧОЛОВІЧІ» ПРОФЕСІЇ, ЯКІ ОПАНУВАЛИ ЖІНКИ </a:t>
            </a:r>
            <a:endParaRPr lang="uk-UA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C50362-6B90-2770-45AA-7B72865C290F}"/>
              </a:ext>
            </a:extLst>
          </p:cNvPr>
          <p:cNvSpPr txBox="1"/>
          <p:nvPr/>
        </p:nvSpPr>
        <p:spPr>
          <a:xfrm>
            <a:off x="8169433" y="3708406"/>
            <a:ext cx="3600000" cy="720000"/>
          </a:xfrm>
          <a:prstGeom prst="roundRect">
            <a:avLst>
              <a:gd name="adj" fmla="val 45899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  <a:effectLst>
            <a:outerShdw blurRad="50800" dist="38100" dir="5400000" algn="t" rotWithShape="0">
              <a:srgbClr val="CCCCFF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водій навантажувача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50C389-B46D-CCA4-BFA4-B60CF41C5187}"/>
              </a:ext>
            </a:extLst>
          </p:cNvPr>
          <p:cNvSpPr txBox="1"/>
          <p:nvPr/>
        </p:nvSpPr>
        <p:spPr>
          <a:xfrm>
            <a:off x="8169433" y="5944773"/>
            <a:ext cx="3600000" cy="792000"/>
          </a:xfrm>
          <a:prstGeom prst="roundRect">
            <a:avLst>
              <a:gd name="adj" fmla="val 45899"/>
            </a:avLst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  <a:effectLst>
            <a:outerShdw blurRad="50800" dist="38100" dir="5400000" algn="t" rotWithShape="0">
              <a:srgbClr val="CCFFFF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оператор котельні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E9AF0E5-5F9E-5956-A96B-4DA547A7D46B}"/>
              </a:ext>
            </a:extLst>
          </p:cNvPr>
          <p:cNvSpPr txBox="1"/>
          <p:nvPr/>
        </p:nvSpPr>
        <p:spPr>
          <a:xfrm>
            <a:off x="8169433" y="4675535"/>
            <a:ext cx="3600000" cy="1080000"/>
          </a:xfrm>
          <a:prstGeom prst="roundRect">
            <a:avLst>
              <a:gd name="adj" fmla="val 45899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верстатник  деревообробних верстатів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95D431E-FE15-9DA3-999F-37159140DD39}"/>
              </a:ext>
            </a:extLst>
          </p:cNvPr>
          <p:cNvSpPr txBox="1"/>
          <p:nvPr/>
        </p:nvSpPr>
        <p:spPr>
          <a:xfrm>
            <a:off x="3472994" y="4630835"/>
            <a:ext cx="4445134" cy="1080000"/>
          </a:xfrm>
          <a:prstGeom prst="roundRect">
            <a:avLst>
              <a:gd name="adj" fmla="val 45899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  <a:effectLst>
            <a:outerShdw blurRad="50800" dist="38100" dir="5400000" algn="t" rotWithShape="0">
              <a:srgbClr val="CCFFFF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електромонтер з ремонту та обслуговування електроустаткування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5" name="TextBox 27">
            <a:extLst>
              <a:ext uri="{FF2B5EF4-FFF2-40B4-BE49-F238E27FC236}">
                <a16:creationId xmlns:a16="http://schemas.microsoft.com/office/drawing/2014/main" id="{BB251FDD-6221-A48A-995A-8ABB567B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22839"/>
            <a:ext cx="995744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Експериментальний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проєкт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 з навчання жінок для працевлаштування у сферах, де вони були традиційно недостатньо представлені</a:t>
            </a:r>
            <a:endParaRPr lang="uk-UA" sz="6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F5793A6-8535-6314-78E1-159D9C131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2991" y="121227"/>
            <a:ext cx="1060796" cy="102421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BB8EB1D-3AAB-E983-D584-5E763443330E}"/>
              </a:ext>
            </a:extLst>
          </p:cNvPr>
          <p:cNvSpPr txBox="1"/>
          <p:nvPr/>
        </p:nvSpPr>
        <p:spPr>
          <a:xfrm>
            <a:off x="565150" y="1614526"/>
            <a:ext cx="2951927" cy="1450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3200" b="1" dirty="0">
              <a:solidFill>
                <a:schemeClr val="accent1">
                  <a:lumMod val="50000"/>
                </a:schemeClr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ВСЬОГО                (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з 2025 року) </a:t>
            </a: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F31DAE0-F044-D97A-26B4-2D66903C023F}"/>
              </a:ext>
            </a:extLst>
          </p:cNvPr>
          <p:cNvSpPr txBox="1"/>
          <p:nvPr/>
        </p:nvSpPr>
        <p:spPr>
          <a:xfrm>
            <a:off x="4133860" y="1817519"/>
            <a:ext cx="6121186" cy="1284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  <a:ea typeface="Segoe UI Black" panose="020B0A02040204020203" pitchFamily="34" charset="0"/>
              </a:rPr>
              <a:t>53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жінки  на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₴0,5М</a:t>
            </a: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B9AC0DA-9F6F-D3A8-365D-E6E0AB27A24C}"/>
              </a:ext>
            </a:extLst>
          </p:cNvPr>
          <p:cNvSpPr txBox="1"/>
          <p:nvPr/>
        </p:nvSpPr>
        <p:spPr>
          <a:xfrm>
            <a:off x="3517077" y="5905735"/>
            <a:ext cx="4401051" cy="792000"/>
          </a:xfrm>
          <a:prstGeom prst="roundRect">
            <a:avLst>
              <a:gd name="adj" fmla="val 45899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  <a:effectLst>
            <a:outerShdw blurRad="50800" dist="38100" dir="5400000" algn="t" rotWithShape="0">
              <a:srgbClr val="CCFFFF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тракторист-машиніст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с/г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виробництва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8D599D5-A29F-5EE3-C4A6-98E34C360681}"/>
              </a:ext>
            </a:extLst>
          </p:cNvPr>
          <p:cNvSpPr txBox="1"/>
          <p:nvPr/>
        </p:nvSpPr>
        <p:spPr>
          <a:xfrm>
            <a:off x="3549230" y="3715936"/>
            <a:ext cx="4260865" cy="720000"/>
          </a:xfrm>
          <a:prstGeom prst="roundRect">
            <a:avLst>
              <a:gd name="adj" fmla="val 45899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  <a:effectLst>
            <a:outerShdw blurRad="50800" dist="38100" dir="3900000" sx="102000" sy="102000" algn="tl" rotWithShape="0">
              <a:schemeClr val="accent1">
                <a:lumMod val="75000"/>
                <a:alpha val="32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електрогазозварник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233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BEB56D-A1C2-C517-E731-E5365DF10C59}"/>
              </a:ext>
            </a:extLst>
          </p:cNvPr>
          <p:cNvSpPr txBox="1"/>
          <p:nvPr/>
        </p:nvSpPr>
        <p:spPr>
          <a:xfrm>
            <a:off x="745545" y="97113"/>
            <a:ext cx="10429053" cy="111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1600" b="1" cap="all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uk-UA" dirty="0"/>
              <a:t> </a:t>
            </a:r>
            <a:r>
              <a:rPr lang="uk-UA" sz="2000" dirty="0"/>
              <a:t>Компенсація витрат роботодавців на заробітну плату </a:t>
            </a:r>
          </a:p>
          <a:p>
            <a:r>
              <a:rPr lang="uk-UA" sz="2000" dirty="0"/>
              <a:t> за працевлаштування ВПО (у </a:t>
            </a:r>
            <a:r>
              <a:rPr lang="uk-UA" sz="2000" dirty="0" err="1"/>
              <a:t>т.ч</a:t>
            </a:r>
            <a:r>
              <a:rPr lang="uk-UA" sz="2000" dirty="0"/>
              <a:t>. людей з інвалідністю)  під час воєнного стану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F628-6DB3-FABA-B41A-B9D62996F584}"/>
              </a:ext>
            </a:extLst>
          </p:cNvPr>
          <p:cNvSpPr txBox="1"/>
          <p:nvPr/>
        </p:nvSpPr>
        <p:spPr>
          <a:xfrm>
            <a:off x="1020873" y="6073633"/>
            <a:ext cx="11171127" cy="729105"/>
          </a:xfrm>
          <a:prstGeom prst="round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Порядок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надання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роботодавцю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компенсації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витрат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на оплату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праці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працевлаштування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внутрішньо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переміщених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осіб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внаслідок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проведення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бойових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дій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воєнного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стану в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Україні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(постанова КМУ від 20.03.22 №331)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D4832B-F637-A130-B12F-DF2A85E18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744" y="4609593"/>
            <a:ext cx="1203365" cy="1203365"/>
          </a:xfrm>
          <a:prstGeom prst="rect">
            <a:avLst/>
          </a:prstGeom>
        </p:spPr>
      </p:pic>
      <p:sp>
        <p:nvSpPr>
          <p:cNvPr id="5" name="Стрілка: шеврон 3">
            <a:extLst>
              <a:ext uri="{FF2B5EF4-FFF2-40B4-BE49-F238E27FC236}">
                <a16:creationId xmlns:a16="http://schemas.microsoft.com/office/drawing/2014/main" id="{A85E0B36-58D5-89F1-33C3-98CAEC6EEC47}"/>
              </a:ext>
            </a:extLst>
          </p:cNvPr>
          <p:cNvSpPr/>
          <p:nvPr/>
        </p:nvSpPr>
        <p:spPr>
          <a:xfrm>
            <a:off x="546529" y="6223035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40D2C3-24BC-3048-2257-B15AE347FA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4599" y="0"/>
            <a:ext cx="1017401" cy="958428"/>
          </a:xfrm>
          <a:prstGeom prst="rect">
            <a:avLst/>
          </a:prstGeom>
        </p:spPr>
      </p:pic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70456BE1-E821-7E6D-08E6-26239BE81084}"/>
              </a:ext>
            </a:extLst>
          </p:cNvPr>
          <p:cNvCxnSpPr>
            <a:cxnSpLocks/>
          </p:cNvCxnSpPr>
          <p:nvPr/>
        </p:nvCxnSpPr>
        <p:spPr>
          <a:xfrm>
            <a:off x="438865" y="5942991"/>
            <a:ext cx="11521487" cy="60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9FEB10-23ED-356B-5F3B-B999AF4394BA}"/>
              </a:ext>
            </a:extLst>
          </p:cNvPr>
          <p:cNvSpPr txBox="1"/>
          <p:nvPr/>
        </p:nvSpPr>
        <p:spPr>
          <a:xfrm>
            <a:off x="1463040" y="1538344"/>
            <a:ext cx="330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C4D06B-6198-324F-F3BD-11E0340A0A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523"/>
          <a:stretch>
            <a:fillRect/>
          </a:stretch>
        </p:blipFill>
        <p:spPr>
          <a:xfrm>
            <a:off x="745545" y="1293665"/>
            <a:ext cx="9953695" cy="42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4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51E0-7393-7C5F-7188-E4ACDBE58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2">
            <a:extLst>
              <a:ext uri="{FF2B5EF4-FFF2-40B4-BE49-F238E27FC236}">
                <a16:creationId xmlns:a16="http://schemas.microsoft.com/office/drawing/2014/main" id="{439A6BC2-CB47-14C3-0F0C-D1C76BA0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7684" y="282575"/>
            <a:ext cx="1425270" cy="3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sz="900" dirty="0">
                <a:solidFill>
                  <a:schemeClr val="bg1"/>
                </a:solidFill>
                <a:latin typeface="Montserrat" panose="00000500000000000000" pitchFamily="2" charset="-52"/>
              </a:rPr>
              <a:t>Львівська обласна              служба зайнятості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4DD8E6-82EC-CAB2-3320-CF851EAF0D8C}"/>
              </a:ext>
            </a:extLst>
          </p:cNvPr>
          <p:cNvSpPr txBox="1"/>
          <p:nvPr/>
        </p:nvSpPr>
        <p:spPr>
          <a:xfrm>
            <a:off x="-57930" y="1878200"/>
            <a:ext cx="2951927" cy="13985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3200" b="1" dirty="0">
              <a:solidFill>
                <a:schemeClr val="accent1">
                  <a:lumMod val="50000"/>
                </a:schemeClr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ВСЬОГО               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з початку війни </a:t>
            </a: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71D05824-297C-0A53-DE92-0563BDE519F2}"/>
              </a:ext>
            </a:extLst>
          </p:cNvPr>
          <p:cNvCxnSpPr>
            <a:cxnSpLocks/>
          </p:cNvCxnSpPr>
          <p:nvPr/>
        </p:nvCxnSpPr>
        <p:spPr>
          <a:xfrm>
            <a:off x="1746049" y="2577494"/>
            <a:ext cx="1229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604CEB4-B324-4ED7-D5BA-74A282A812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2991" y="121227"/>
            <a:ext cx="1060796" cy="1024217"/>
          </a:xfrm>
          <a:prstGeom prst="rect">
            <a:avLst/>
          </a:prstGeom>
        </p:spPr>
      </p:pic>
      <p:sp>
        <p:nvSpPr>
          <p:cNvPr id="80" name="TextBox 27">
            <a:extLst>
              <a:ext uri="{FF2B5EF4-FFF2-40B4-BE49-F238E27FC236}">
                <a16:creationId xmlns:a16="http://schemas.microsoft.com/office/drawing/2014/main" id="{C4B2E4A6-546A-AF83-4D89-14A5CBB90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22839"/>
            <a:ext cx="99574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Компенсація витрат роботодавців на заробітну плату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за працевлаштування ВПО (у 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т.ч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. людей з інвалідністю)                                                              під час воєнного стану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19EED-3AC5-7C8B-3222-3D6371CB8111}"/>
              </a:ext>
            </a:extLst>
          </p:cNvPr>
          <p:cNvSpPr txBox="1"/>
          <p:nvPr/>
        </p:nvSpPr>
        <p:spPr>
          <a:xfrm>
            <a:off x="2802194" y="1878200"/>
            <a:ext cx="5223657" cy="176811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>
              <a:lnSpc>
                <a:spcPct val="8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      3 728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працевлаштованих ВПО           (з них </a:t>
            </a: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64</a:t>
            </a:r>
            <a:r>
              <a:rPr lang="uk-UA" sz="4400" b="1" dirty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людини з інвалідністю)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BC302-2801-5EFA-C7A4-B28FCEDE64B3}"/>
              </a:ext>
            </a:extLst>
          </p:cNvPr>
          <p:cNvSpPr txBox="1"/>
          <p:nvPr/>
        </p:nvSpPr>
        <p:spPr>
          <a:xfrm>
            <a:off x="8107614" y="1878200"/>
            <a:ext cx="3372705" cy="176811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9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₴58,6М</a:t>
            </a:r>
            <a:endParaRPr lang="uk-UA" sz="4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сума компенсацій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85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944A4-9179-DC98-773C-6703E6BE5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3B7-CF29-E9E1-9663-99489C8C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46" y="351902"/>
            <a:ext cx="7576453" cy="707635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Виникають питання?     ЗВЕРТАЙТЕСЬ!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D711108-9FE0-50C2-5755-CA8AF6AEC7BA}"/>
              </a:ext>
            </a:extLst>
          </p:cNvPr>
          <p:cNvSpPr txBox="1">
            <a:spLocks/>
          </p:cNvSpPr>
          <p:nvPr/>
        </p:nvSpPr>
        <p:spPr>
          <a:xfrm>
            <a:off x="1669004" y="2491727"/>
            <a:ext cx="5832268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endParaRPr lang="uk-UA" sz="900" dirty="0">
              <a:solidFill>
                <a:schemeClr val="tx1"/>
              </a:solidFill>
              <a:latin typeface="Bahnschrift SemiLight Condensed" panose="020B0502040204020203" pitchFamily="34" charset="0"/>
              <a:cs typeface="Times New Roman" panose="02020603050405020304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uk-UA" sz="1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Зверніться до </a:t>
            </a:r>
            <a:r>
              <a:rPr lang="uk-UA" sz="1800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найближчого центру зайнятості</a:t>
            </a:r>
          </a:p>
          <a:p>
            <a:pPr defTabSz="914400">
              <a:spcBef>
                <a:spcPts val="0"/>
              </a:spcBef>
            </a:pPr>
            <a:endParaRPr lang="uk-UA" sz="900" dirty="0">
              <a:solidFill>
                <a:schemeClr val="tx1"/>
              </a:solidFill>
              <a:latin typeface="Bahnschrift SemiLigh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EB78C95-5C92-0E2E-0EBF-2C17416C9FD4}"/>
              </a:ext>
            </a:extLst>
          </p:cNvPr>
          <p:cNvSpPr txBox="1">
            <a:spLocks/>
          </p:cNvSpPr>
          <p:nvPr/>
        </p:nvSpPr>
        <p:spPr>
          <a:xfrm>
            <a:off x="1713145" y="3966266"/>
            <a:ext cx="5673132" cy="1200329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defTabSz="914400">
              <a:spcBef>
                <a:spcPts val="0"/>
              </a:spcBef>
              <a:buNone/>
              <a:defRPr sz="900">
                <a:solidFill>
                  <a:srgbClr val="003399"/>
                </a:solidFill>
                <a:latin typeface="Bahnschrift SemiLight Condensed" panose="020B0502040204020203" pitchFamily="34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endParaRPr lang="uk-UA" dirty="0">
              <a:solidFill>
                <a:schemeClr val="tx1"/>
              </a:solidFill>
            </a:endParaRPr>
          </a:p>
          <a:p>
            <a:r>
              <a:rPr lang="uk-UA" sz="1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j-cs"/>
              </a:rPr>
              <a:t>отримайте </a:t>
            </a:r>
            <a:r>
              <a:rPr lang="uk-UA" sz="1800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j-cs"/>
              </a:rPr>
              <a:t>онлайн-консультацію</a:t>
            </a:r>
            <a:r>
              <a:rPr lang="uk-UA" sz="1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j-cs"/>
              </a:rPr>
              <a:t> (візьміть участь в онлайн-семінарі) щодо отримання мікрогранту/гранту, виповнення бізнес-плану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A46B58-BD70-1AC9-2E03-01A8BE393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07" y="3786614"/>
            <a:ext cx="1119214" cy="11192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2E0A6C-CA07-4077-C150-2C5ED5573F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0783" y="2310114"/>
            <a:ext cx="1076449" cy="104538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ADC234-E24B-EBFD-6976-AF7C32B11C17}"/>
              </a:ext>
            </a:extLst>
          </p:cNvPr>
          <p:cNvSpPr txBox="1">
            <a:spLocks/>
          </p:cNvSpPr>
          <p:nvPr/>
        </p:nvSpPr>
        <p:spPr>
          <a:xfrm>
            <a:off x="1458693" y="1296537"/>
            <a:ext cx="5957460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endParaRPr lang="uk-UA" sz="900" dirty="0">
              <a:solidFill>
                <a:schemeClr val="tx1"/>
              </a:solidFill>
              <a:latin typeface="Bahnschrift SemiLight Condensed" panose="020B0502040204020203" pitchFamily="34" charset="0"/>
              <a:cs typeface="Times New Roman" panose="02020603050405020304" pitchFamily="18" charset="0"/>
            </a:endParaRPr>
          </a:p>
          <a:p>
            <a:pPr marL="176213" defTabSz="914400">
              <a:spcBef>
                <a:spcPts val="0"/>
              </a:spcBef>
            </a:pPr>
            <a:r>
              <a:rPr lang="uk-UA" sz="1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Зателефонуйте на </a:t>
            </a:r>
            <a:r>
              <a:rPr lang="uk-UA" sz="1800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гарячу лінію </a:t>
            </a:r>
            <a:r>
              <a:rPr lang="uk-UA" sz="1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Львівського обласного центру зайнятості</a:t>
            </a:r>
          </a:p>
          <a:p>
            <a:pPr defTabSz="914400">
              <a:spcBef>
                <a:spcPts val="0"/>
              </a:spcBef>
            </a:pPr>
            <a:endParaRPr lang="uk-UA" sz="900" dirty="0">
              <a:solidFill>
                <a:schemeClr val="tx1"/>
              </a:solidFill>
              <a:latin typeface="Bahnschrift SemiLigh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76F04B-D4A3-3AA0-9755-B7D27AC95DAE}"/>
              </a:ext>
            </a:extLst>
          </p:cNvPr>
          <p:cNvSpPr txBox="1">
            <a:spLocks/>
          </p:cNvSpPr>
          <p:nvPr/>
        </p:nvSpPr>
        <p:spPr>
          <a:xfrm>
            <a:off x="8451189" y="1085421"/>
            <a:ext cx="1834229" cy="1031051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endParaRPr lang="uk-UA" sz="900" dirty="0">
              <a:solidFill>
                <a:srgbClr val="003399"/>
              </a:solidFill>
              <a:latin typeface="Bahnschrift SemiLight Condensed" panose="020B0502040204020203" pitchFamily="34" charset="0"/>
              <a:cs typeface="Times New Roman" panose="02020603050405020304" pitchFamily="18" charset="0"/>
            </a:endParaRPr>
          </a:p>
          <a:p>
            <a:pPr defTabSz="914400">
              <a:spcBef>
                <a:spcPts val="0"/>
              </a:spcBef>
            </a:pPr>
            <a:r>
              <a:rPr lang="uk-U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(096) 682 51 83</a:t>
            </a:r>
          </a:p>
          <a:p>
            <a:pPr defTabSz="914400">
              <a:spcBef>
                <a:spcPts val="0"/>
              </a:spcBef>
            </a:pPr>
            <a:endParaRPr lang="uk-UA" sz="1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14400">
              <a:spcBef>
                <a:spcPts val="0"/>
              </a:spcBef>
            </a:pPr>
            <a:r>
              <a:rPr lang="uk-U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0 800 600 428</a:t>
            </a:r>
            <a:endParaRPr lang="uk-UA" b="1" dirty="0">
              <a:solidFill>
                <a:srgbClr val="C00000"/>
              </a:solidFill>
              <a:latin typeface="Bahnschrift SemiLight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DFE1D7-4856-F977-A695-ED939BB35C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6536" y="111568"/>
            <a:ext cx="913384" cy="902280"/>
          </a:xfrm>
          <a:prstGeom prst="rect">
            <a:avLst/>
          </a:prstGeom>
        </p:spPr>
      </p:pic>
      <p:pic>
        <p:nvPicPr>
          <p:cNvPr id="1030" name="Picture 6" descr="человечек думающий на прозрачном фоне 25 фото">
            <a:extLst>
              <a:ext uri="{FF2B5EF4-FFF2-40B4-BE49-F238E27FC236}">
                <a16:creationId xmlns:a16="http://schemas.microsoft.com/office/drawing/2014/main" id="{7DE3E311-5D44-B510-D124-629913BC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" b="971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48"/>
            <a:ext cx="1572768" cy="16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D72665-1883-C5FC-0A54-2C96D24236BF}"/>
              </a:ext>
            </a:extLst>
          </p:cNvPr>
          <p:cNvSpPr txBox="1"/>
          <p:nvPr/>
        </p:nvSpPr>
        <p:spPr>
          <a:xfrm>
            <a:off x="1672336" y="3480015"/>
            <a:ext cx="613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Львівський центр професійно-технічної освіти ДСЗС</a:t>
            </a:r>
            <a:r>
              <a:rPr lang="ru-RU" b="1" u="sng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2D25A-BDD1-F2AE-3DA4-5BF2B8EA6C76}"/>
              </a:ext>
            </a:extLst>
          </p:cNvPr>
          <p:cNvSpPr txBox="1"/>
          <p:nvPr/>
        </p:nvSpPr>
        <p:spPr>
          <a:xfrm>
            <a:off x="1630849" y="542502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дізнайтесь про </a:t>
            </a:r>
            <a:r>
              <a:rPr lang="uk-UA" b="1" cap="all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освітні послуги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D6A52C-6269-0E25-B707-137334EDEE6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04399" y="5065776"/>
            <a:ext cx="1171121" cy="1332744"/>
          </a:xfrm>
          <a:prstGeom prst="rect">
            <a:avLst/>
          </a:prstGeom>
        </p:spPr>
      </p:pic>
      <p:sp>
        <p:nvSpPr>
          <p:cNvPr id="20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7955233" y="5368164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7888177" y="4212972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7930849" y="2509140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7909513" y="1518540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5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5E8672-BAE0-FF94-A979-AF9A752531A7}"/>
              </a:ext>
            </a:extLst>
          </p:cNvPr>
          <p:cNvSpPr txBox="1"/>
          <p:nvPr/>
        </p:nvSpPr>
        <p:spPr>
          <a:xfrm>
            <a:off x="3957970" y="2620758"/>
            <a:ext cx="7575697" cy="14539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Aft>
                <a:spcPts val="800"/>
              </a:spcAft>
              <a:defRPr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</a:defRPr>
            </a:lvl1pPr>
          </a:lstStyle>
          <a:p>
            <a:pPr algn="l"/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</a:p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                Слава Україні!</a:t>
            </a:r>
          </a:p>
        </p:txBody>
      </p:sp>
      <p:pic>
        <p:nvPicPr>
          <p:cNvPr id="1030" name="Picture 6" descr="Украинский герб, нарисованный от руки на черном фоне">
            <a:extLst>
              <a:ext uri="{FF2B5EF4-FFF2-40B4-BE49-F238E27FC236}">
                <a16:creationId xmlns:a16="http://schemas.microsoft.com/office/drawing/2014/main" id="{718A67A3-69D0-8C3A-FD52-F12B1300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5" b="95847" l="8626" r="921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2" y="1290969"/>
            <a:ext cx="4276061" cy="427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080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8D23-C469-1C30-ADC8-F4FAF3072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D6D62-D02A-F177-81C2-D654F045A1AA}"/>
              </a:ext>
            </a:extLst>
          </p:cNvPr>
          <p:cNvSpPr txBox="1"/>
          <p:nvPr/>
        </p:nvSpPr>
        <p:spPr>
          <a:xfrm>
            <a:off x="1115568" y="285674"/>
            <a:ext cx="932837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uk-UA" sz="2400" b="1" dirty="0">
                <a:solidFill>
                  <a:srgbClr val="C00000"/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НАПРЯМИ РЕАЛІЗАЦІЇ АКТИВНИХ ПРОГРАМ ЗАЙНЯТОСТІ</a:t>
            </a:r>
            <a:endParaRPr lang="ru-RU" sz="2400" b="1" dirty="0">
              <a:solidFill>
                <a:srgbClr val="C00000"/>
              </a:solidFill>
              <a:ea typeface="Malgun Gothic" panose="020B0503020000020004" pitchFamily="34" charset="-127"/>
              <a:cs typeface="Tahoma" panose="020B0604030504040204" pitchFamily="34" charset="0"/>
            </a:endParaRPr>
          </a:p>
        </p:txBody>
      </p:sp>
      <p:cxnSp>
        <p:nvCxnSpPr>
          <p:cNvPr id="44" name="Пряма зі стрілкою 43">
            <a:extLst>
              <a:ext uri="{FF2B5EF4-FFF2-40B4-BE49-F238E27FC236}">
                <a16:creationId xmlns:a16="http://schemas.microsoft.com/office/drawing/2014/main" id="{DE019859-354A-DDD7-42F2-818D6A2F94E9}"/>
              </a:ext>
            </a:extLst>
          </p:cNvPr>
          <p:cNvCxnSpPr>
            <a:cxnSpLocks/>
          </p:cNvCxnSpPr>
          <p:nvPr/>
        </p:nvCxnSpPr>
        <p:spPr>
          <a:xfrm>
            <a:off x="3408273" y="4755871"/>
            <a:ext cx="322695" cy="0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04306DC-5D49-0307-E204-CCC3E66F6624}"/>
              </a:ext>
            </a:extLst>
          </p:cNvPr>
          <p:cNvSpPr txBox="1"/>
          <p:nvPr/>
        </p:nvSpPr>
        <p:spPr>
          <a:xfrm>
            <a:off x="0" y="961105"/>
            <a:ext cx="1144172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endParaRPr lang="uk-UA" sz="2000" b="1" dirty="0">
              <a:solidFill>
                <a:schemeClr val="accent1">
                  <a:lumMod val="50000"/>
                </a:schemeClr>
              </a:solidFill>
              <a:ea typeface="Malgun Gothic" panose="020B0503020000020004" pitchFamily="34" charset="-127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4E278-5CA7-ED9D-6F2E-61BDED81BE6D}"/>
              </a:ext>
            </a:extLst>
          </p:cNvPr>
          <p:cNvSpPr txBox="1"/>
          <p:nvPr/>
        </p:nvSpPr>
        <p:spPr>
          <a:xfrm>
            <a:off x="811789" y="2734973"/>
            <a:ext cx="99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chemeClr val="accent2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ПРОФЕСІЙНЕ НАВЧАННЯ, ПЕРЕНАВЧАННЯ ТА ПІДВИЩЕННЯ КВАЛІФІКАЦІЇ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92F17F-EBDF-819F-C5D0-FDA0C6F0D30F}"/>
              </a:ext>
            </a:extLst>
          </p:cNvPr>
          <p:cNvSpPr txBox="1"/>
          <p:nvPr/>
        </p:nvSpPr>
        <p:spPr>
          <a:xfrm>
            <a:off x="0" y="2020234"/>
            <a:ext cx="11453328" cy="369332"/>
          </a:xfrm>
          <a:prstGeom prst="rect">
            <a:avLst/>
          </a:prstGeom>
          <a:noFill/>
          <a:effectLst>
            <a:outerShdw blurRad="304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4BFC8D-E0D7-58E6-FCFD-704A53623D8D}"/>
              </a:ext>
            </a:extLst>
          </p:cNvPr>
          <p:cNvSpPr txBox="1"/>
          <p:nvPr/>
        </p:nvSpPr>
        <p:spPr>
          <a:xfrm>
            <a:off x="857509" y="3466421"/>
            <a:ext cx="964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chemeClr val="accent2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ВАУЧЕР НА НАВЧАННЯ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18ECDF-8EE9-4720-B898-3B3BD1032E3D}"/>
              </a:ext>
            </a:extLst>
          </p:cNvPr>
          <p:cNvSpPr txBox="1"/>
          <p:nvPr/>
        </p:nvSpPr>
        <p:spPr>
          <a:xfrm>
            <a:off x="827884" y="1087526"/>
            <a:ext cx="964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chemeClr val="accent2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МІКРОГРАНТ/ГРАНТ НА ВІДКТРИТТЯ АБО РОЗВИТОК ВЛАСНОЇ СПРАВИ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CF5CB66-4EDF-E315-9FAB-20306646E990}"/>
              </a:ext>
            </a:extLst>
          </p:cNvPr>
          <p:cNvSpPr txBox="1"/>
          <p:nvPr/>
        </p:nvSpPr>
        <p:spPr>
          <a:xfrm>
            <a:off x="791308" y="1805315"/>
            <a:ext cx="9644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chemeClr val="accent2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КОМПЕНСАЦІЯ РОБОТОДАВЦЮ ВАРТОСТІ ОБЛАШТУВАННЯ РОБОЧОГО МІСЦЯ ДЛЯ ЛЮДИНИ З ІНВАЛІДНІСТЮ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8065F0-F312-AFAE-41EF-D8E3394E77CE}"/>
              </a:ext>
            </a:extLst>
          </p:cNvPr>
          <p:cNvSpPr txBox="1"/>
          <p:nvPr/>
        </p:nvSpPr>
        <p:spPr>
          <a:xfrm>
            <a:off x="894085" y="5042339"/>
            <a:ext cx="1034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chemeClr val="accent2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КОМПЕНСАЦІЯ РОБОТОДАВЦЮ ВИТРАТ НА ОПЛАТУ ПРАЦІ ЗА ПРАЦЕВЛАШТУВАННЯ  ВПО ПІД ЧАС ВОЄННОГО СТАНУ, У ТОМУ ЧИСЛІ ЛЮДЕЙ З ІНВАЛІДНІСТЮ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401C37-1090-B921-BCA4-DD6C5FFA81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6045" y="195877"/>
            <a:ext cx="936048" cy="889553"/>
          </a:xfrm>
          <a:prstGeom prst="rect">
            <a:avLst/>
          </a:prstGeom>
        </p:spPr>
      </p:pic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0F543D3B-3FAA-A28E-A0CA-3C2EBE8FCCF5}"/>
              </a:ext>
            </a:extLst>
          </p:cNvPr>
          <p:cNvCxnSpPr>
            <a:cxnSpLocks/>
          </p:cNvCxnSpPr>
          <p:nvPr/>
        </p:nvCxnSpPr>
        <p:spPr>
          <a:xfrm>
            <a:off x="466297" y="5988711"/>
            <a:ext cx="1139185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78065F0-F312-AFAE-41EF-D8E3394E77CE}"/>
              </a:ext>
            </a:extLst>
          </p:cNvPr>
          <p:cNvSpPr txBox="1"/>
          <p:nvPr/>
        </p:nvSpPr>
        <p:spPr>
          <a:xfrm>
            <a:off x="872749" y="4097459"/>
            <a:ext cx="964464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1" indent="-285750">
              <a:buClr>
                <a:schemeClr val="accent2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uk-UA" sz="2000" b="1" cap="all" dirty="0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Навчання жінок для працевлаштування у сферах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де вони </a:t>
            </a:r>
            <a:r>
              <a:rPr lang="ru-RU" sz="2000" b="1" cap="all" dirty="0" err="1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були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cap="all" dirty="0" err="1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традиційно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cap="all" dirty="0" err="1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недостатньо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cap="all" dirty="0" err="1">
                <a:ln w="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представлені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ea typeface="Malgun Gothic" panose="020B0503020000020004" pitchFamily="34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5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19A95-21E2-E082-EF3F-21B25483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FB6ACB-C3AF-DCD1-A210-F5525BA18B55}"/>
              </a:ext>
            </a:extLst>
          </p:cNvPr>
          <p:cNvSpPr txBox="1"/>
          <p:nvPr/>
        </p:nvSpPr>
        <p:spPr>
          <a:xfrm>
            <a:off x="114300" y="200097"/>
            <a:ext cx="11963400" cy="5548799"/>
          </a:xfrm>
          <a:prstGeom prst="round2DiagRect">
            <a:avLst/>
          </a:prstGeom>
          <a:noFill/>
          <a:effectLst>
            <a:outerShdw blurRad="228600" dist="50800" dir="3300000" algn="ctr" rotWithShape="0">
              <a:srgbClr val="000000">
                <a:alpha val="43137"/>
              </a:srgbClr>
            </a:outerShdw>
            <a:softEdge rad="31750"/>
          </a:effectLst>
        </p:spPr>
        <p:txBody>
          <a:bodyPr wrap="square" rtlCol="0">
            <a:noAutofit/>
          </a:bodyPr>
          <a:lstStyle/>
          <a:p>
            <a:pPr algn="just"/>
            <a:endParaRPr lang="en-US" sz="2400" b="1" u="sng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algn="just"/>
            <a:endParaRPr lang="uk-UA" b="1" u="sng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algn="just"/>
            <a:r>
              <a:rPr lang="uk-UA" sz="24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Розмір мікрогранту</a:t>
            </a:r>
            <a:r>
              <a:rPr lang="uk-UA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cs typeface="Times New Roman" panose="02020603050405020304" pitchFamily="18" charset="0"/>
              </a:rPr>
              <a:t>який надається одному отримувачу не менше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50 тис. грн </a:t>
            </a:r>
            <a:r>
              <a:rPr lang="uk-UA" sz="1600" dirty="0">
                <a:cs typeface="Times New Roman" panose="02020603050405020304" pitchFamily="18" charset="0"/>
              </a:rPr>
              <a:t>та не перевищує: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100 тис.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грн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uk-UA" sz="1600" dirty="0">
                <a:cs typeface="Times New Roman" panose="02020603050405020304" pitchFamily="18" charset="0"/>
              </a:rPr>
              <a:t>включно у разі зобов'язання отримувача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 </a:t>
            </a: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зареєструватися фізичною особою – підприємцем;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200 тис. грн</a:t>
            </a:r>
            <a:r>
              <a:rPr lang="uk-UA" sz="2000" dirty="0">
                <a:cs typeface="Times New Roman" panose="02020603050405020304" pitchFamily="18" charset="0"/>
              </a:rPr>
              <a:t> </a:t>
            </a:r>
            <a:r>
              <a:rPr lang="uk-UA" sz="1600" dirty="0">
                <a:cs typeface="Times New Roman" panose="02020603050405020304" pitchFamily="18" charset="0"/>
              </a:rPr>
              <a:t>включно у разі зобов’язання отримувача </a:t>
            </a: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1 робоче місце;</a:t>
            </a:r>
            <a:endParaRPr lang="uk-UA" sz="1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350 тис. грн</a:t>
            </a:r>
            <a:r>
              <a:rPr lang="uk-UA" sz="2000" dirty="0">
                <a:cs typeface="Times New Roman" panose="02020603050405020304" pitchFamily="18" charset="0"/>
              </a:rPr>
              <a:t> </a:t>
            </a:r>
            <a:r>
              <a:rPr lang="uk-UA" sz="1600" dirty="0">
                <a:cs typeface="Times New Roman" panose="02020603050405020304" pitchFamily="18" charset="0"/>
              </a:rPr>
              <a:t>включно у разі зобов'язання отримувача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 </a:t>
            </a: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не менше 2 робочих місць.</a:t>
            </a: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algn="just"/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Для отримувачів </a:t>
            </a:r>
            <a:r>
              <a:rPr lang="uk-UA" sz="20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віком від 18 до 25 років включно</a:t>
            </a: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:</a:t>
            </a:r>
          </a:p>
          <a:p>
            <a:pPr algn="just"/>
            <a:endParaRPr lang="uk-UA" sz="1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200 тис. грн</a:t>
            </a:r>
            <a:r>
              <a:rPr lang="uk-UA" sz="2000" dirty="0">
                <a:cs typeface="Times New Roman" panose="02020603050405020304" pitchFamily="18" charset="0"/>
              </a:rPr>
              <a:t> </a:t>
            </a:r>
            <a:r>
              <a:rPr lang="uk-UA" sz="1600" dirty="0">
                <a:cs typeface="Times New Roman" panose="02020603050405020304" pitchFamily="18" charset="0"/>
              </a:rPr>
              <a:t>включно у разі зобов'язання отримувача </a:t>
            </a: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зареєструватися фізичною особою – підприємцем</a:t>
            </a:r>
          </a:p>
          <a:p>
            <a:pPr marR="0" lvl="0" algn="just" defTabSz="914400" rtl="0" eaLnBrk="1" fontAlgn="auto" latinLnBrk="0" hangingPunct="1">
              <a:buClrTx/>
              <a:buSzTx/>
              <a:tabLst/>
              <a:defRPr/>
            </a:pP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 </a:t>
            </a:r>
          </a:p>
          <a:p>
            <a:pPr marR="0" lvl="0" algn="just" defTabSz="914400" rtl="0" eaLnBrk="1" fontAlgn="auto" latinLnBrk="0" hangingPunct="1">
              <a:buClrTx/>
              <a:buSzTx/>
              <a:tabLst/>
              <a:defRPr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Для грантоотримувачів, </a:t>
            </a:r>
            <a:r>
              <a:rPr lang="uk-UA" sz="20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у сфері дошкільної освіти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:</a:t>
            </a:r>
            <a:endParaRPr lang="en-US" sz="2000" b="1" u="sng" dirty="0">
              <a:solidFill>
                <a:schemeClr val="accent1">
                  <a:lumMod val="50000"/>
                </a:schemeClr>
              </a:solidFill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marR="0" lvl="0" algn="just" defTabSz="914400" rtl="0" eaLnBrk="1" fontAlgn="auto" latinLnBrk="0" hangingPunct="1">
              <a:buClrTx/>
              <a:buSzTx/>
              <a:tabLst/>
              <a:defRPr/>
            </a:pPr>
            <a:endParaRPr lang="uk-UA" sz="1400" b="1" u="sng" dirty="0">
              <a:solidFill>
                <a:schemeClr val="accent1">
                  <a:lumMod val="50000"/>
                </a:schemeClr>
              </a:solidFill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2000" b="1" i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500 тис. грн </a:t>
            </a:r>
            <a:r>
              <a:rPr lang="uk-UA" sz="1600" dirty="0">
                <a:cs typeface="Times New Roman" panose="02020603050405020304" pitchFamily="18" charset="0"/>
              </a:rPr>
              <a:t>включно у разі зобов’язання отримувача </a:t>
            </a:r>
            <a:r>
              <a:rPr lang="uk-UA" sz="2000" b="1" noProof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не менше 2 робочих місць</a:t>
            </a: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1 млн. грн </a:t>
            </a:r>
            <a:r>
              <a:rPr lang="uk-UA" sz="1600" dirty="0">
                <a:cs typeface="Times New Roman" panose="02020603050405020304" pitchFamily="18" charset="0"/>
              </a:rPr>
              <a:t>включно у разі зобов’язання отримувача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 не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менше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 4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робочих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місць</a:t>
            </a:r>
            <a:r>
              <a:rPr lang="uk-UA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1D186-4E90-18FC-0313-DA85902A7BE5}"/>
              </a:ext>
            </a:extLst>
          </p:cNvPr>
          <p:cNvSpPr txBox="1"/>
          <p:nvPr/>
        </p:nvSpPr>
        <p:spPr>
          <a:xfrm>
            <a:off x="463119" y="373664"/>
            <a:ext cx="10616537" cy="36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6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Мікрогрант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/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грант на створення або розвиток власного бізнесу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F67EE6-6C9E-C1A3-A796-0A1B768E1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4856" y="5810930"/>
            <a:ext cx="869163" cy="8635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565FAE-D699-B19F-420C-160AF7AE31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8040" y="63351"/>
            <a:ext cx="921771" cy="834130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58E6A332-DEA9-72D3-E788-204B2328650B}"/>
              </a:ext>
            </a:extLst>
          </p:cNvPr>
          <p:cNvCxnSpPr>
            <a:cxnSpLocks/>
          </p:cNvCxnSpPr>
          <p:nvPr/>
        </p:nvCxnSpPr>
        <p:spPr>
          <a:xfrm>
            <a:off x="463119" y="6191503"/>
            <a:ext cx="1047008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722AE8-05F8-E4EA-0A8B-538A839D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9" y="6355699"/>
            <a:ext cx="408467" cy="438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C6A40B-6D0A-4F01-8725-F8AAEAF507F5}"/>
              </a:ext>
            </a:extLst>
          </p:cNvPr>
          <p:cNvSpPr txBox="1"/>
          <p:nvPr/>
        </p:nvSpPr>
        <p:spPr>
          <a:xfrm>
            <a:off x="820112" y="6247543"/>
            <a:ext cx="10294744" cy="61473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600" dirty="0">
                <a:solidFill>
                  <a:srgbClr val="DED900"/>
                </a:solidFill>
              </a:rPr>
              <a:t>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Порядок надання мікрогрантів на створення або розвиток власного бізнесу</a:t>
            </a:r>
            <a:r>
              <a:rPr lang="uk-UA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(постанова КМУ  від 21.06.22 №738)</a:t>
            </a:r>
          </a:p>
        </p:txBody>
      </p:sp>
    </p:spTree>
    <p:extLst>
      <p:ext uri="{BB962C8B-B14F-4D97-AF65-F5344CB8AC3E}">
        <p14:creationId xmlns:p14="http://schemas.microsoft.com/office/powerpoint/2010/main" val="107543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9F648-0525-1B70-FBBA-BDC9240EC063}"/>
              </a:ext>
            </a:extLst>
          </p:cNvPr>
          <p:cNvSpPr txBox="1"/>
          <p:nvPr/>
        </p:nvSpPr>
        <p:spPr>
          <a:xfrm>
            <a:off x="463120" y="947279"/>
            <a:ext cx="11512570" cy="447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buClrTx/>
              <a:buSzTx/>
              <a:tabLst/>
              <a:defRPr/>
            </a:pPr>
            <a:r>
              <a:rPr lang="uk-UA" sz="1800" b="1" u="sng" dirty="0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Для </a:t>
            </a:r>
            <a:r>
              <a:rPr lang="uk-UA" sz="1800" b="1" u="sng" dirty="0" err="1">
                <a:solidFill>
                  <a:schemeClr val="accent1">
                    <a:lumMod val="50000"/>
                  </a:schemeClr>
                </a:solidFill>
                <a:ea typeface="Malgun Gothic" panose="020B0503020000020004" pitchFamily="34" charset="-127"/>
                <a:cs typeface="Tahoma" panose="020B0604030504040204" pitchFamily="34" charset="0"/>
              </a:rPr>
              <a:t>грантоотримувачів</a:t>
            </a:r>
            <a:r>
              <a:rPr lang="uk-UA" sz="18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, креативної індустрії:</a:t>
            </a:r>
          </a:p>
          <a:p>
            <a:pPr marR="0" lvl="0" algn="just" defTabSz="914400" rtl="0" eaLnBrk="1" fontAlgn="auto" latinLnBrk="0" hangingPunct="1">
              <a:buClrTx/>
              <a:buSzTx/>
              <a:tabLst/>
              <a:defRPr/>
            </a:pPr>
            <a:endParaRPr lang="uk-UA" sz="1400" b="1" u="sng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100 тис. грн</a:t>
            </a:r>
            <a:r>
              <a:rPr lang="uk-UA" sz="1800" dirty="0">
                <a:cs typeface="Times New Roman" panose="02020603050405020304" pitchFamily="18" charset="0"/>
              </a:rPr>
              <a:t> </a:t>
            </a:r>
            <a:r>
              <a:rPr lang="uk-UA" sz="1400" dirty="0">
                <a:cs typeface="Times New Roman" panose="02020603050405020304" pitchFamily="18" charset="0"/>
              </a:rPr>
              <a:t>включно у разі зобов’язання отримувача </a:t>
            </a:r>
            <a:r>
              <a:rPr lang="uk-UA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зареєструватися фізичною особою - підприємцем;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uk-UA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200 тис. грн </a:t>
            </a:r>
            <a:r>
              <a:rPr lang="uk-UA" sz="1400" dirty="0">
                <a:cs typeface="Times New Roman" panose="02020603050405020304" pitchFamily="18" charset="0"/>
              </a:rPr>
              <a:t>включно у разі зобов’язання отримувача </a:t>
            </a:r>
            <a:r>
              <a:rPr lang="uk-UA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1 робоче місце;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uk-UA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500 тис. грн </a:t>
            </a:r>
            <a:r>
              <a:rPr lang="uk-UA" sz="1400" dirty="0">
                <a:cs typeface="Times New Roman" panose="02020603050405020304" pitchFamily="18" charset="0"/>
              </a:rPr>
              <a:t>включно у разі зобов’язання отримувача</a:t>
            </a: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 </a:t>
            </a:r>
            <a:r>
              <a:rPr lang="uk-UA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не менше 2 робочих місць;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uk-UA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1 млн. грн </a:t>
            </a:r>
            <a:r>
              <a:rPr lang="uk-UA" sz="1400" dirty="0">
                <a:cs typeface="Times New Roman" panose="02020603050405020304" pitchFamily="18" charset="0"/>
              </a:rPr>
              <a:t>включно у разі зобов’язання отримувача </a:t>
            </a:r>
            <a:r>
              <a:rPr lang="uk-UA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не менше 4 робочих місць.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uk-UA" sz="18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algun Gothic" panose="020B0503020000020004" pitchFamily="34" charset="-127"/>
              <a:cs typeface="Tahoma" panose="020B0604030504040204" pitchFamily="34" charset="0"/>
            </a:endParaRPr>
          </a:p>
          <a:p>
            <a:pPr algn="just"/>
            <a:r>
              <a:rPr lang="uk-UA" sz="20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Грант для ветеранів та членів їх сімей:</a:t>
            </a:r>
          </a:p>
          <a:p>
            <a:pPr algn="just"/>
            <a:endParaRPr lang="uk-UA" sz="1400" b="1" u="sng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j-cs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uk-UA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до 250 тис. грн </a:t>
            </a:r>
            <a:r>
              <a:rPr lang="uk-UA" sz="1400" dirty="0">
                <a:cs typeface="Times New Roman" panose="02020603050405020304" pitchFamily="18" charset="0"/>
              </a:rPr>
              <a:t>включно у разі зобов’язання отримувача </a:t>
            </a:r>
            <a:r>
              <a:rPr lang="uk-UA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1 робоче місце;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uk-UA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до 500 тис. грн </a:t>
            </a:r>
            <a:r>
              <a:rPr lang="uk-UA" sz="1400" dirty="0">
                <a:cs typeface="Times New Roman" panose="02020603050405020304" pitchFamily="18" charset="0"/>
              </a:rPr>
              <a:t>включно у разі зобов’язання отримувача</a:t>
            </a:r>
            <a:r>
              <a:rPr lang="uk-UA" sz="1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 </a:t>
            </a:r>
            <a:r>
              <a:rPr lang="uk-UA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не менше 2 робочих місць;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uk-UA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1 млн. грн</a:t>
            </a:r>
            <a:r>
              <a:rPr lang="uk-UA" sz="1400" dirty="0">
                <a:cs typeface="Times New Roman" panose="02020603050405020304" pitchFamily="18" charset="0"/>
              </a:rPr>
              <a:t> включно у разі зобов’язання отримувача </a:t>
            </a:r>
            <a:r>
              <a:rPr lang="uk-UA" sz="1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algun Gothic" panose="020B0503020000020004" pitchFamily="34" charset="-127"/>
                <a:cs typeface="Tahoma" panose="020B0604030504040204" pitchFamily="34" charset="0"/>
              </a:rPr>
              <a:t>створити не менше 4 робочих місць.</a:t>
            </a:r>
            <a:endParaRPr lang="uk-UA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BA0A8-479E-4D5B-E1AF-4C1148E255E0}"/>
              </a:ext>
            </a:extLst>
          </p:cNvPr>
          <p:cNvSpPr txBox="1"/>
          <p:nvPr/>
        </p:nvSpPr>
        <p:spPr>
          <a:xfrm>
            <a:off x="463119" y="373664"/>
            <a:ext cx="10616537" cy="36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6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Мікрогрант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/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грант на створення або розвиток власного бізнесу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ACBE7-2032-0E06-60B9-570378BE78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8040" y="63351"/>
            <a:ext cx="921771" cy="834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59823-2526-01A3-3A1F-1677BFF5198E}"/>
              </a:ext>
            </a:extLst>
          </p:cNvPr>
          <p:cNvSpPr txBox="1"/>
          <p:nvPr/>
        </p:nvSpPr>
        <p:spPr>
          <a:xfrm>
            <a:off x="871586" y="6029844"/>
            <a:ext cx="10294744" cy="61473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600" dirty="0">
                <a:solidFill>
                  <a:srgbClr val="DED900"/>
                </a:solidFill>
              </a:rPr>
              <a:t>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Порядок надання мікрогрантів на створення або розвиток власного бізнесу</a:t>
            </a:r>
            <a:r>
              <a:rPr lang="uk-UA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(постанова КМУ  від 21.06.22 №738)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0605EF-566E-0C28-066C-A2C9DBDD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9" y="6117734"/>
            <a:ext cx="408467" cy="438950"/>
          </a:xfrm>
          <a:prstGeom prst="rect">
            <a:avLst/>
          </a:prstGeom>
        </p:spPr>
      </p:pic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A9D05C41-B8FD-FA81-6AA3-75E52B190E68}"/>
              </a:ext>
            </a:extLst>
          </p:cNvPr>
          <p:cNvCxnSpPr>
            <a:cxnSpLocks/>
          </p:cNvCxnSpPr>
          <p:nvPr/>
        </p:nvCxnSpPr>
        <p:spPr>
          <a:xfrm>
            <a:off x="502873" y="5824119"/>
            <a:ext cx="1139185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761975-3110-1049-4B26-E68EC2CF9B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54545" y="5615830"/>
            <a:ext cx="869163" cy="8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0A06A-F440-4D1A-08EF-C6AE61DB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4BDD8-867B-50D7-5B3A-1507A67EBBDC}"/>
              </a:ext>
            </a:extLst>
          </p:cNvPr>
          <p:cNvSpPr txBox="1"/>
          <p:nvPr/>
        </p:nvSpPr>
        <p:spPr>
          <a:xfrm>
            <a:off x="146304" y="128016"/>
            <a:ext cx="11119104" cy="95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uk-UA" sz="2100" dirty="0">
                <a:solidFill>
                  <a:schemeClr val="accent1">
                    <a:lumMod val="50000"/>
                  </a:schemeClr>
                </a:solidFill>
              </a:rPr>
              <a:t>На що можна використати кошти мікрогранту/гранту у рамках реалізації проєкту єРобота? </a:t>
            </a:r>
          </a:p>
          <a:p>
            <a:endParaRPr lang="uk-UA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8487E-25F8-7DA8-FEF2-4E084C494DCD}"/>
              </a:ext>
            </a:extLst>
          </p:cNvPr>
          <p:cNvSpPr txBox="1"/>
          <p:nvPr/>
        </p:nvSpPr>
        <p:spPr>
          <a:xfrm>
            <a:off x="410464" y="723468"/>
            <a:ext cx="11468454" cy="5368352"/>
          </a:xfrm>
          <a:prstGeom prst="round2DiagRect">
            <a:avLst/>
          </a:prstGeom>
          <a:noFill/>
          <a:effectLst>
            <a:softEdge rad="31750"/>
          </a:effectLst>
        </p:spPr>
        <p:txBody>
          <a:bodyPr wrap="square" rtlCol="0"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придбання меблів, обладнання, транспортних засобів </a:t>
            </a:r>
            <a:r>
              <a:rPr lang="uk-UA" sz="1200" dirty="0">
                <a:cs typeface="Times New Roman" panose="02020603050405020304" pitchFamily="18" charset="0"/>
              </a:rPr>
              <a:t>(виключно для потреб бізнесу)</a:t>
            </a:r>
            <a:r>
              <a:rPr lang="uk-UA" dirty="0"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cs typeface="Times New Roman" panose="02020603050405020304" pitchFamily="18" charset="0"/>
              </a:rPr>
              <a:t>100%</a:t>
            </a:r>
            <a:r>
              <a:rPr lang="uk-UA" dirty="0"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закупівля ліцензійного програмного забезпечення - </a:t>
            </a:r>
            <a:r>
              <a:rPr lang="uk-UA" sz="2000" b="1" dirty="0">
                <a:cs typeface="Times New Roman" panose="02020603050405020304" pitchFamily="18" charset="0"/>
              </a:rPr>
              <a:t>50 %;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закупівля свійських тварин, птиці та бджіл, молодняка тварин та птиці, об’єктів аквакультури, саджанців, посівного матеріалу, сировини, матеріалів, товарів та послуг, пов’язаних з реалізацією бізнес-плану – </a:t>
            </a:r>
            <a:r>
              <a:rPr lang="en-US" b="1" dirty="0">
                <a:cs typeface="Times New Roman" panose="02020603050405020304" pitchFamily="18" charset="0"/>
              </a:rPr>
              <a:t>50% /</a:t>
            </a:r>
            <a:r>
              <a:rPr lang="uk-UA" dirty="0">
                <a:solidFill>
                  <a:srgbClr val="DED900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cs typeface="Times New Roman" panose="02020603050405020304" pitchFamily="18" charset="0"/>
              </a:rPr>
              <a:t>70%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(</a:t>
            </a:r>
            <a:r>
              <a:rPr lang="uk-UA" b="1" dirty="0">
                <a:solidFill>
                  <a:srgbClr val="C00000"/>
                </a:solidFill>
                <a:cs typeface="Times New Roman" panose="02020603050405020304" pitchFamily="18" charset="0"/>
              </a:rPr>
              <a:t>для ветеранів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) </a:t>
            </a:r>
            <a:r>
              <a:rPr lang="uk-UA" dirty="0"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послуги з маркетингу та реклами – </a:t>
            </a:r>
            <a:r>
              <a:rPr lang="uk-UA" sz="2000" b="1" dirty="0">
                <a:cs typeface="Times New Roman" panose="02020603050405020304" pitchFamily="18" charset="0"/>
              </a:rPr>
              <a:t>10%;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орендна плата за користування нежитловим приміщенням, земельною ділянкою, рибогосподарським водним об’єктом, рибогосподарською технологічною водоймою, гідротехнічною спорудою – </a:t>
            </a:r>
            <a:r>
              <a:rPr lang="uk-UA" sz="2000" b="1" dirty="0">
                <a:cs typeface="Times New Roman" panose="02020603050405020304" pitchFamily="18" charset="0"/>
              </a:rPr>
              <a:t>25%;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плата за оренду обладнання – </a:t>
            </a:r>
            <a:r>
              <a:rPr lang="uk-UA" b="1" dirty="0">
                <a:cs typeface="Times New Roman" panose="02020603050405020304" pitchFamily="18" charset="0"/>
              </a:rPr>
              <a:t>10% </a:t>
            </a:r>
            <a:r>
              <a:rPr lang="uk-UA" dirty="0">
                <a:cs typeface="Times New Roman" panose="02020603050405020304" pitchFamily="18" charset="0"/>
              </a:rPr>
              <a:t>/ </a:t>
            </a:r>
            <a:r>
              <a:rPr lang="uk-UA" b="1" dirty="0">
                <a:solidFill>
                  <a:srgbClr val="C00000"/>
                </a:solidFill>
                <a:cs typeface="Times New Roman" panose="02020603050405020304" pitchFamily="18" charset="0"/>
              </a:rPr>
              <a:t>30%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(</a:t>
            </a:r>
            <a:r>
              <a:rPr lang="uk-UA" b="1" dirty="0">
                <a:solidFill>
                  <a:srgbClr val="C00000"/>
                </a:solidFill>
                <a:cs typeface="Times New Roman" panose="02020603050405020304" pitchFamily="18" charset="0"/>
              </a:rPr>
              <a:t>для ветеранів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) </a:t>
            </a:r>
            <a:r>
              <a:rPr lang="uk-UA" dirty="0"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придбання на умовах лізингу обладнання, крім автомобілів, мотоциклів та інших транспортних засобів особистого користування -  </a:t>
            </a:r>
            <a:r>
              <a:rPr lang="uk-UA" sz="2000" b="1" dirty="0">
                <a:cs typeface="Times New Roman" panose="02020603050405020304" pitchFamily="18" charset="0"/>
              </a:rPr>
              <a:t>50 %</a:t>
            </a:r>
            <a:r>
              <a:rPr lang="uk-UA" dirty="0"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dirty="0">
                <a:cs typeface="Times New Roman" panose="02020603050405020304" pitchFamily="18" charset="0"/>
              </a:rPr>
              <a:t>використання у підприємницькій діяльності прав інших суб’єктів господарювання (комерційна концесія) -</a:t>
            </a:r>
            <a:r>
              <a:rPr lang="uk-UA" sz="2000" b="1" dirty="0">
                <a:cs typeface="Times New Roman" panose="02020603050405020304" pitchFamily="18" charset="0"/>
              </a:rPr>
              <a:t>100%.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BDF951-7C74-3037-BA92-5994F042F3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0229" y="0"/>
            <a:ext cx="921771" cy="834130"/>
          </a:xfrm>
          <a:prstGeom prst="rect">
            <a:avLst/>
          </a:prstGeom>
        </p:spPr>
      </p:pic>
      <p:sp>
        <p:nvSpPr>
          <p:cNvPr id="4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484585" y="6108828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0F543D3B-3FAA-A28E-A0CA-3C2EBE8FCCF5}"/>
              </a:ext>
            </a:extLst>
          </p:cNvPr>
          <p:cNvCxnSpPr>
            <a:cxnSpLocks/>
          </p:cNvCxnSpPr>
          <p:nvPr/>
        </p:nvCxnSpPr>
        <p:spPr>
          <a:xfrm>
            <a:off x="502873" y="5824119"/>
            <a:ext cx="1139185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8E9E38-C064-7E74-5D66-FBDBF76C552E}"/>
              </a:ext>
            </a:extLst>
          </p:cNvPr>
          <p:cNvSpPr txBox="1"/>
          <p:nvPr/>
        </p:nvSpPr>
        <p:spPr>
          <a:xfrm>
            <a:off x="1254295" y="6040311"/>
            <a:ext cx="7304442" cy="61473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600" dirty="0">
                <a:solidFill>
                  <a:srgbClr val="DED900"/>
                </a:solidFill>
              </a:rPr>
              <a:t>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Порядок надання мікрогрантів на створення або розвиток </a:t>
            </a:r>
            <a:r>
              <a:rPr lang="ru-RU" sz="16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власного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ru-RU" sz="16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бізнесу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uk-UA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                                              (постанова КМУ  від 21.06.22 №738)</a:t>
            </a:r>
          </a:p>
        </p:txBody>
      </p:sp>
    </p:spTree>
    <p:extLst>
      <p:ext uri="{BB962C8B-B14F-4D97-AF65-F5344CB8AC3E}">
        <p14:creationId xmlns:p14="http://schemas.microsoft.com/office/powerpoint/2010/main" val="80653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E21BA-9961-9AB9-32A8-CD1BBB0F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80185-8544-646E-C8A0-62AED5CC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3" y="128750"/>
            <a:ext cx="10381617" cy="707777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Як отримати грант у рамках реалізації проєкту єРобота?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31DDC-F5BD-749A-66C5-300AF687B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8006" y="0"/>
            <a:ext cx="1017401" cy="958428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20FA9E0-7994-1222-D673-D9FCAB9DE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24325"/>
              </p:ext>
            </p:extLst>
          </p:nvPr>
        </p:nvGraphicFramePr>
        <p:xfrm>
          <a:off x="682753" y="1097779"/>
          <a:ext cx="11074399" cy="532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740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E41F-6215-CDF4-6778-E6D48177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836919-2E7B-1098-F0FE-BE857AE24AFA}"/>
              </a:ext>
            </a:extLst>
          </p:cNvPr>
          <p:cNvSpPr txBox="1"/>
          <p:nvPr/>
        </p:nvSpPr>
        <p:spPr>
          <a:xfrm>
            <a:off x="1217695" y="362120"/>
            <a:ext cx="9886425" cy="8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uk-UA" sz="2200" dirty="0">
                <a:solidFill>
                  <a:schemeClr val="accent1">
                    <a:lumMod val="50000"/>
                  </a:schemeClr>
                </a:solidFill>
              </a:rPr>
              <a:t>Основні договірні зобов’язання </a:t>
            </a:r>
          </a:p>
          <a:p>
            <a:endParaRPr lang="uk-UA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34DC1-C5BF-C752-04EB-A2A4EBF5DBDB}"/>
              </a:ext>
            </a:extLst>
          </p:cNvPr>
          <p:cNvSpPr txBox="1"/>
          <p:nvPr/>
        </p:nvSpPr>
        <p:spPr>
          <a:xfrm>
            <a:off x="448057" y="620286"/>
            <a:ext cx="10656062" cy="5115597"/>
          </a:xfrm>
          <a:prstGeom prst="round2DiagRect">
            <a:avLst/>
          </a:prstGeom>
          <a:noFill/>
          <a:effectLst>
            <a:softEdge rad="31750"/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indent="285750" algn="just">
              <a:lnSpc>
                <a:spcPct val="107000"/>
              </a:lnSpc>
              <a:spcAft>
                <a:spcPts val="800"/>
              </a:spcAft>
              <a:defRPr b="1">
                <a:cs typeface="Times New Roman" panose="02020603050405020304" pitchFamily="18" charset="0"/>
              </a:defRPr>
            </a:lvl1pPr>
          </a:lstStyle>
          <a:p>
            <a:pPr indent="0"/>
            <a:endParaRPr lang="uk-UA" sz="2000" dirty="0">
              <a:solidFill>
                <a:srgbClr val="C00000"/>
              </a:solidFill>
            </a:endParaRPr>
          </a:p>
          <a:p>
            <a:pPr indent="0"/>
            <a:r>
              <a:rPr lang="uk-UA" sz="2000" dirty="0">
                <a:solidFill>
                  <a:srgbClr val="C00000"/>
                </a:solidFill>
              </a:rPr>
              <a:t>Обов’язково: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0" dirty="0"/>
              <a:t>використання коштів мікрогранту/гранту упродовж 6 місяців з дати зарахування коштів;</a:t>
            </a:r>
          </a:p>
          <a:p>
            <a:pPr indent="0"/>
            <a:endParaRPr lang="uk-UA" sz="8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0" dirty="0"/>
              <a:t>створення нових робочих місць (упродовж 6 місяців з дати отримання коштів);</a:t>
            </a:r>
          </a:p>
          <a:p>
            <a:pPr indent="0"/>
            <a:endParaRPr lang="uk-UA" sz="8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0" dirty="0"/>
              <a:t>повернення мікрогранту/гранту у вигляді сплачених податків та зборів;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0" dirty="0"/>
              <a:t>ведення бізнесу упродовж 3 років </a:t>
            </a:r>
            <a:r>
              <a:rPr lang="uk-UA" dirty="0">
                <a:solidFill>
                  <a:srgbClr val="C00000"/>
                </a:solidFill>
              </a:rPr>
              <a:t>(для ветеранів упродовж обраного терміну (3,5 або 7 років));</a:t>
            </a:r>
          </a:p>
          <a:p>
            <a:pPr indent="0"/>
            <a:endParaRPr lang="uk-UA" sz="10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0" dirty="0"/>
              <a:t>надання доступу фахівцям служби зайнятості для моніторингу та контролю за додержанням умов договору.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9A13ED-F90D-5E2B-C365-BE5C566138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1836" y="157760"/>
            <a:ext cx="921771" cy="906762"/>
          </a:xfrm>
          <a:prstGeom prst="rect">
            <a:avLst/>
          </a:prstGeom>
        </p:spPr>
      </p:pic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0F543D3B-3FAA-A28E-A0CA-3C2EBE8FCCF5}"/>
              </a:ext>
            </a:extLst>
          </p:cNvPr>
          <p:cNvCxnSpPr>
            <a:cxnSpLocks/>
          </p:cNvCxnSpPr>
          <p:nvPr/>
        </p:nvCxnSpPr>
        <p:spPr>
          <a:xfrm>
            <a:off x="484585" y="5750967"/>
            <a:ext cx="1139185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576025" y="6063108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E9E38-C064-7E74-5D66-FBDBF76C552E}"/>
              </a:ext>
            </a:extLst>
          </p:cNvPr>
          <p:cNvSpPr txBox="1"/>
          <p:nvPr/>
        </p:nvSpPr>
        <p:spPr>
          <a:xfrm>
            <a:off x="1254295" y="5948871"/>
            <a:ext cx="7304442" cy="61473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600" dirty="0">
                <a:solidFill>
                  <a:srgbClr val="DED900"/>
                </a:solidFill>
              </a:rPr>
              <a:t>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Порядок надання мікрогрантів на створення або розвиток </a:t>
            </a:r>
            <a:r>
              <a:rPr lang="ru-RU" sz="16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власного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ru-RU" sz="16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бізнесу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uk-UA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                                               (постанова КМУ  від 21.06.22 №738)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B6655A-3F16-4847-C0E3-F2FEFCC22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8139" y="5805920"/>
            <a:ext cx="869163" cy="8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8B801-1CD8-A3B2-B3CF-12BA03DE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2">
            <a:extLst>
              <a:ext uri="{FF2B5EF4-FFF2-40B4-BE49-F238E27FC236}">
                <a16:creationId xmlns:a16="http://schemas.microsoft.com/office/drawing/2014/main" id="{D59957F0-D567-1988-DDEC-67373885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7684" y="282575"/>
            <a:ext cx="1425270" cy="3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uk-UA" sz="900" dirty="0">
                <a:solidFill>
                  <a:schemeClr val="bg1"/>
                </a:solidFill>
                <a:latin typeface="Montserrat" panose="00000500000000000000" pitchFamily="2" charset="-52"/>
              </a:rPr>
              <a:t>Львівська обласна              служба зайнятості</a:t>
            </a:r>
          </a:p>
        </p:txBody>
      </p:sp>
      <p:sp>
        <p:nvSpPr>
          <p:cNvPr id="70" name="TextBox 27">
            <a:extLst>
              <a:ext uri="{FF2B5EF4-FFF2-40B4-BE49-F238E27FC236}">
                <a16:creationId xmlns:a16="http://schemas.microsoft.com/office/drawing/2014/main" id="{39EF8B45-470E-E9BC-43C6-50C06CB98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222839"/>
            <a:ext cx="9957444" cy="11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МІКРОГРАНТИ/ГРАНТИ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на створення або розвиток власного бізнесу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станом на 1 січня 2026 року </a:t>
            </a:r>
            <a:r>
              <a:rPr lang="uk-UA" altLang="uk-UA" sz="18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(з початку дії програми)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BE0EBF-7CFD-12A5-BE70-FBC35332549D}"/>
              </a:ext>
            </a:extLst>
          </p:cNvPr>
          <p:cNvSpPr txBox="1"/>
          <p:nvPr/>
        </p:nvSpPr>
        <p:spPr>
          <a:xfrm>
            <a:off x="-80405" y="1863447"/>
            <a:ext cx="2877039" cy="1066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ВЛАСНА СПРАВА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F46CA58-956A-F075-591B-1EB83EA92B39}"/>
              </a:ext>
            </a:extLst>
          </p:cNvPr>
          <p:cNvSpPr txBox="1"/>
          <p:nvPr/>
        </p:nvSpPr>
        <p:spPr>
          <a:xfrm>
            <a:off x="3084960" y="1676543"/>
            <a:ext cx="2588713" cy="1440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4 216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профінансованих заявок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66600B-AE20-9365-B5DB-C9B91B28B1CB}"/>
              </a:ext>
            </a:extLst>
          </p:cNvPr>
          <p:cNvSpPr txBox="1"/>
          <p:nvPr/>
        </p:nvSpPr>
        <p:spPr>
          <a:xfrm>
            <a:off x="5773196" y="1665669"/>
            <a:ext cx="3096000" cy="1440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9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₴978,4М</a:t>
            </a:r>
            <a:endParaRPr lang="uk-UA" sz="4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витрати на програму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EB49BF-3444-35A3-6BEE-A946FEFE1B9F}"/>
              </a:ext>
            </a:extLst>
          </p:cNvPr>
          <p:cNvSpPr txBox="1"/>
          <p:nvPr/>
        </p:nvSpPr>
        <p:spPr>
          <a:xfrm>
            <a:off x="8961372" y="1676543"/>
            <a:ext cx="2988000" cy="1440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7 843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буде створено робочих місць</a:t>
            </a:r>
            <a:endParaRPr lang="uk-UA" sz="22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3741EF-E3E0-3CDC-77ED-A8071ABEBC6D}"/>
              </a:ext>
            </a:extLst>
          </p:cNvPr>
          <p:cNvSpPr txBox="1"/>
          <p:nvPr/>
        </p:nvSpPr>
        <p:spPr>
          <a:xfrm>
            <a:off x="0" y="4305446"/>
            <a:ext cx="3096000" cy="12661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ГРАНТ ДЛЯ ВЕТЕРАНІВ                      ТА ДРУГОГО                     З ПОДРУЖЖЯ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endParaRPr lang="uk-UA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698C25-951B-6C74-E2F3-DB2F4CE81B13}"/>
              </a:ext>
            </a:extLst>
          </p:cNvPr>
          <p:cNvSpPr txBox="1"/>
          <p:nvPr/>
        </p:nvSpPr>
        <p:spPr>
          <a:xfrm>
            <a:off x="3084959" y="4159220"/>
            <a:ext cx="2588713" cy="1440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271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профінансована заявка</a:t>
            </a:r>
            <a:endParaRPr lang="uk-UA" sz="12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5B5260-6F3C-14FA-D3C8-14ED0C287069}"/>
              </a:ext>
            </a:extLst>
          </p:cNvPr>
          <p:cNvSpPr txBox="1"/>
          <p:nvPr/>
        </p:nvSpPr>
        <p:spPr>
          <a:xfrm>
            <a:off x="5773196" y="4159220"/>
            <a:ext cx="3096000" cy="1440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9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₴128,7М</a:t>
            </a:r>
            <a:endParaRPr lang="uk-UA" sz="4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витрати на програму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62A5F0F-01DA-74FC-80C2-BC0E918C95BB}"/>
              </a:ext>
            </a:extLst>
          </p:cNvPr>
          <p:cNvSpPr txBox="1"/>
          <p:nvPr/>
        </p:nvSpPr>
        <p:spPr>
          <a:xfrm>
            <a:off x="8968719" y="4159220"/>
            <a:ext cx="2988000" cy="1440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endParaRPr lang="uk-UA" sz="900" b="1" dirty="0">
              <a:solidFill>
                <a:schemeClr val="bg1"/>
              </a:solidFill>
              <a:latin typeface="Mulish Medium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544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>
              <a:lnSpc>
                <a:spcPct val="80000"/>
              </a:lnSpc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буде створено робочих місць</a:t>
            </a:r>
            <a:endParaRPr lang="uk-UA" sz="22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CC2184D0-A573-D754-FA85-08115E60D6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2991" y="121227"/>
            <a:ext cx="106079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3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C5BC-EC26-4D64-1C27-E79D00457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Графіка 6">
            <a:extLst>
              <a:ext uri="{FF2B5EF4-FFF2-40B4-BE49-F238E27FC236}">
                <a16:creationId xmlns:a16="http://schemas.microsoft.com/office/drawing/2014/main" id="{7001BC36-2E83-DD0A-5BA4-339284E4E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4173" y="5862856"/>
            <a:ext cx="1060796" cy="995144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BA29684-CD9C-8B20-6EBB-5F61847A0C89}"/>
              </a:ext>
            </a:extLst>
          </p:cNvPr>
          <p:cNvSpPr/>
          <p:nvPr/>
        </p:nvSpPr>
        <p:spPr>
          <a:xfrm>
            <a:off x="4578368" y="1515627"/>
            <a:ext cx="3154333" cy="2677656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129,7 тис.грн </a:t>
            </a:r>
          </a:p>
          <a:p>
            <a:pPr marL="88900" algn="ctr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облаштування робочих місць для людини з інвалідністю </a:t>
            </a:r>
          </a:p>
          <a:p>
            <a:pPr marL="88900" algn="ctr"/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групи</a:t>
            </a:r>
          </a:p>
          <a:p>
            <a:pPr marL="176213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86,5 тис.грн</a:t>
            </a:r>
          </a:p>
          <a:p>
            <a:pPr marL="176213" algn="ctr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облаштування робочих місць для людини з інвалідністю </a:t>
            </a:r>
          </a:p>
          <a:p>
            <a:pPr marL="176213" algn="ctr"/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групи</a:t>
            </a:r>
          </a:p>
          <a:p>
            <a:pPr algn="ctr"/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DB49B1-3E7B-A7A6-F95A-1F2C45D2E321}"/>
              </a:ext>
            </a:extLst>
          </p:cNvPr>
          <p:cNvSpPr/>
          <p:nvPr/>
        </p:nvSpPr>
        <p:spPr>
          <a:xfrm>
            <a:off x="7836090" y="1189433"/>
            <a:ext cx="4188270" cy="2961943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Компенсуються фактичні витрати за облаштування робочого місця, зокрема за придбання:</a:t>
            </a:r>
          </a:p>
          <a:p>
            <a:endParaRPr lang="uk-UA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 меблів (крісел з регульованими або фіксованими сидіннями, поручнів та брусів, розсувних дверей, засобів для їх відчинення/зачинення);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транспортерів для піднімання сходами з електроприводом;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 засобів для позиціонування курсора та тактильних комп’ютерних дисплеїв;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брайлівських клавіатур та портативних пристроїв;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підйомних платформ для робочих місць;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 засобів для відтворення звуку та для  забезпечення здатності чути і бачити тощо.</a:t>
            </a:r>
          </a:p>
          <a:p>
            <a:pPr algn="ctr"/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ABDBA9E-6D0E-C5EC-28CC-70A1F867435A}"/>
              </a:ext>
            </a:extLst>
          </p:cNvPr>
          <p:cNvSpPr/>
          <p:nvPr/>
        </p:nvSpPr>
        <p:spPr>
          <a:xfrm>
            <a:off x="314960" y="4986267"/>
            <a:ext cx="11282269" cy="942845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компенсації роботодавець подає заяву               </a:t>
            </a:r>
            <a:r>
              <a:rPr lang="uk-UA" sz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копії документів можна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подати</a:t>
            </a:r>
            <a:r>
              <a:rPr lang="uk-UA" sz="1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Виплата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компенсації здійснюється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                             </a:t>
            </a:r>
          </a:p>
          <a:p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впродовж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календарних днів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                                           до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 центру зайнятості </a:t>
            </a:r>
            <a:r>
              <a:rPr lang="uk-UA" sz="1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робочих днів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після зарахування коштів</a:t>
            </a:r>
          </a:p>
          <a:p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працевлаштування/виходу/реєстрації ФОП                                    або </a:t>
            </a:r>
            <a:r>
              <a:rPr lang="uk-UA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портал ДІЯ </a:t>
            </a:r>
            <a:r>
              <a:rPr lang="uk-UA" sz="1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рахунок регіонального центру зайнятості                                                           </a:t>
            </a:r>
          </a:p>
          <a:p>
            <a:pPr algn="ctr"/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9C6E3E-C68B-22B6-5AD5-88FF0E190DB5}"/>
              </a:ext>
            </a:extLst>
          </p:cNvPr>
          <p:cNvSpPr txBox="1"/>
          <p:nvPr/>
        </p:nvSpPr>
        <p:spPr>
          <a:xfrm>
            <a:off x="698605" y="0"/>
            <a:ext cx="9727731" cy="100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 b="1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cap="all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Компенсація</a:t>
            </a:r>
            <a:r>
              <a:rPr lang="ru-RU" sz="1800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cap="all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роботодавцям</a:t>
            </a:r>
            <a:r>
              <a:rPr lang="ru-RU" sz="1800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cap="all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sz="1800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cap="all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en-US" sz="1800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облаштування робочих місць/місць провадження господарської діяльності/ незалежної професійної діяльності для осіб з інвалідністю</a:t>
            </a:r>
            <a:r>
              <a:rPr lang="ru-RU" sz="1800" cap="all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cap="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B40EF-DFDC-ED28-A516-1A30A61BF3B6}"/>
              </a:ext>
            </a:extLst>
          </p:cNvPr>
          <p:cNvSpPr txBox="1"/>
          <p:nvPr/>
        </p:nvSpPr>
        <p:spPr>
          <a:xfrm>
            <a:off x="1157505" y="5962373"/>
            <a:ext cx="8498559" cy="712354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dirty="0">
                <a:solidFill>
                  <a:srgbClr val="DED900"/>
                </a:solidFill>
              </a:rPr>
              <a:t> </a:t>
            </a:r>
            <a:r>
              <a:rPr lang="ru-RU" sz="15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Порядок надання роботодавцям компенсації фактичних витрат за облаштування робочих </a:t>
            </a:r>
            <a:r>
              <a:rPr lang="ru-RU" sz="15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місць</a:t>
            </a:r>
            <a:r>
              <a:rPr lang="ru-RU" sz="15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15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працевлаштованих</a:t>
            </a:r>
            <a:r>
              <a:rPr lang="ru-RU" sz="15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осіб з інвалідністю </a:t>
            </a:r>
            <a:r>
              <a:rPr lang="uk-UA" sz="15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(постанова КМУ від 22.08.2023 №893)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E0E152-E907-DEF0-0419-A0A4E86312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2991" y="121227"/>
            <a:ext cx="1060796" cy="10242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74D4EA-1B9B-1449-5C12-91F85106D568}"/>
              </a:ext>
            </a:extLst>
          </p:cNvPr>
          <p:cNvSpPr txBox="1"/>
          <p:nvPr/>
        </p:nvSpPr>
        <p:spPr>
          <a:xfrm>
            <a:off x="211983" y="1655410"/>
            <a:ext cx="4478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людини з інвалідністю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є застрахованою особою, яку працевлаштовано;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працівника, який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вийшов на роботу у зв’язку із звільненням з військової служби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запас/відставку на збережене місце роботи, посаду та/або якого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переведено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його згодою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іншу посаду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цього роботодавця і який є людиною з інвалідністю;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 місця провадження діяльності </a:t>
            </a:r>
            <a:r>
              <a:rPr lang="uk-UA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якщо заявником є людина з інвалідністю, яка розпочала або після звільнення з військової служби у запас/відставку продовжила свою діяльність як фізична особа - підприємець або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особа, яка провадить незалежну професійну діяльність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9E625-084E-70BA-D57D-8CC7E4DEC470}"/>
              </a:ext>
            </a:extLst>
          </p:cNvPr>
          <p:cNvSpPr txBox="1"/>
          <p:nvPr/>
        </p:nvSpPr>
        <p:spPr>
          <a:xfrm>
            <a:off x="187038" y="1067745"/>
            <a:ext cx="4736135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 надається за облаштування робочого місця: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884CB7F-5715-14A4-3A6F-4A7872C85B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994" y="4203978"/>
            <a:ext cx="11567341" cy="920576"/>
          </a:xfrm>
          <a:prstGeom prst="rect">
            <a:avLst/>
          </a:prstGeom>
        </p:spPr>
      </p:pic>
      <p:sp>
        <p:nvSpPr>
          <p:cNvPr id="15" name="Стрілка: шеврон 3">
            <a:extLst>
              <a:ext uri="{FF2B5EF4-FFF2-40B4-BE49-F238E27FC236}">
                <a16:creationId xmlns:a16="http://schemas.microsoft.com/office/drawing/2014/main" id="{A0B1A6B6-9C5D-21C6-2EA6-62D46B738F23}"/>
              </a:ext>
            </a:extLst>
          </p:cNvPr>
          <p:cNvSpPr/>
          <p:nvPr/>
        </p:nvSpPr>
        <p:spPr>
          <a:xfrm>
            <a:off x="576025" y="6063108"/>
            <a:ext cx="376518" cy="43029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0F543D3B-3FAA-A28E-A0CA-3C2EBE8FCCF5}"/>
              </a:ext>
            </a:extLst>
          </p:cNvPr>
          <p:cNvCxnSpPr>
            <a:cxnSpLocks/>
          </p:cNvCxnSpPr>
          <p:nvPr/>
        </p:nvCxnSpPr>
        <p:spPr>
          <a:xfrm>
            <a:off x="420577" y="5851551"/>
            <a:ext cx="11521487" cy="60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DBDFAA-5DAE-4B25-8F84-56997B5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Circle Arrow Process Chart SmartArt Slide (blue-green on black, widescreen)</Template>
  <TotalTime>1130</TotalTime>
  <Words>2126</Words>
  <Application>Microsoft Office PowerPoint</Application>
  <PresentationFormat>Широкий екран</PresentationFormat>
  <Paragraphs>283</Paragraphs>
  <Slides>19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19</vt:i4>
      </vt:variant>
    </vt:vector>
  </HeadingPairs>
  <TitlesOfParts>
    <vt:vector size="36" baseType="lpstr">
      <vt:lpstr>Malgun Gothic</vt:lpstr>
      <vt:lpstr>Arial</vt:lpstr>
      <vt:lpstr>Bahnschrift Condensed</vt:lpstr>
      <vt:lpstr>Bahnschrift Light Condensed</vt:lpstr>
      <vt:lpstr>Bahnschrift Light SemiCondensed</vt:lpstr>
      <vt:lpstr>Bahnschrift SemiBold SemiConden</vt:lpstr>
      <vt:lpstr>Bahnschrift SemiLight Condensed</vt:lpstr>
      <vt:lpstr>Calibri</vt:lpstr>
      <vt:lpstr>Calibri Light</vt:lpstr>
      <vt:lpstr>Century Gothic</vt:lpstr>
      <vt:lpstr>Corbel</vt:lpstr>
      <vt:lpstr>Montserrat</vt:lpstr>
      <vt:lpstr>Mulish Medium</vt:lpstr>
      <vt:lpstr>Times New Roman</vt:lpstr>
      <vt:lpstr>Wingdings</vt:lpstr>
      <vt:lpstr>Process 03 16x9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 отримати грант у рамках реалізації проєкту єРобота? </vt:lpstr>
      <vt:lpstr>Презентація PowerPoint</vt:lpstr>
      <vt:lpstr>Презентація PowerPoint</vt:lpstr>
      <vt:lpstr>Презентація PowerPoint</vt:lpstr>
      <vt:lpstr>Презентація PowerPoint</vt:lpstr>
      <vt:lpstr>Професійне навчання перенавчання та підвищення кваліфікації  за новітніми технологіями та на сучасному обладнанні   у Центрах професійно-технічної освіти державної служби зайнятості (ЦПТО ДСЗ)</vt:lpstr>
      <vt:lpstr>Презентація PowerPoint</vt:lpstr>
      <vt:lpstr>Презентація PowerPoint</vt:lpstr>
      <vt:lpstr>Навчання жінок для працевлаштування у сферах де вони були традиційно недостатньо представлені  </vt:lpstr>
      <vt:lpstr>Презентація PowerPoint</vt:lpstr>
      <vt:lpstr>Презентація PowerPoint</vt:lpstr>
      <vt:lpstr>Презентація PowerPoint</vt:lpstr>
      <vt:lpstr>Виникають питання?     ЗВЕРТАЙТЕСЬ!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Руслана Палій</dc:creator>
  <cp:keywords/>
  <cp:lastModifiedBy>Надія Канафоцька</cp:lastModifiedBy>
  <cp:revision>133</cp:revision>
  <cp:lastPrinted>2025-03-27T11:51:26Z</cp:lastPrinted>
  <dcterms:created xsi:type="dcterms:W3CDTF">2016-04-05T09:52:47Z</dcterms:created>
  <dcterms:modified xsi:type="dcterms:W3CDTF">2026-02-06T13:20:46Z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TC028889129991</vt:lpwstr>
  </property>
</Properties>
</file>